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6" r:id="rId1"/>
    <p:sldMasterId id="2147484238" r:id="rId2"/>
    <p:sldMasterId id="2147484251" r:id="rId3"/>
    <p:sldMasterId id="2147484264" r:id="rId4"/>
    <p:sldMasterId id="2147484276" r:id="rId5"/>
  </p:sldMasterIdLst>
  <p:notesMasterIdLst>
    <p:notesMasterId r:id="rId48"/>
  </p:notesMasterIdLst>
  <p:handoutMasterIdLst>
    <p:handoutMasterId r:id="rId49"/>
  </p:handoutMasterIdLst>
  <p:sldIdLst>
    <p:sldId id="854" r:id="rId6"/>
    <p:sldId id="721" r:id="rId7"/>
    <p:sldId id="855" r:id="rId8"/>
    <p:sldId id="684" r:id="rId9"/>
    <p:sldId id="857" r:id="rId10"/>
    <p:sldId id="723" r:id="rId11"/>
    <p:sldId id="814" r:id="rId12"/>
    <p:sldId id="853" r:id="rId13"/>
    <p:sldId id="828" r:id="rId14"/>
    <p:sldId id="729" r:id="rId15"/>
    <p:sldId id="832" r:id="rId16"/>
    <p:sldId id="731" r:id="rId17"/>
    <p:sldId id="785" r:id="rId18"/>
    <p:sldId id="829" r:id="rId19"/>
    <p:sldId id="735" r:id="rId20"/>
    <p:sldId id="839" r:id="rId21"/>
    <p:sldId id="838" r:id="rId22"/>
    <p:sldId id="834" r:id="rId23"/>
    <p:sldId id="835" r:id="rId24"/>
    <p:sldId id="836" r:id="rId25"/>
    <p:sldId id="827" r:id="rId26"/>
    <p:sldId id="847" r:id="rId27"/>
    <p:sldId id="825" r:id="rId28"/>
    <p:sldId id="739" r:id="rId29"/>
    <p:sldId id="741" r:id="rId30"/>
    <p:sldId id="840" r:id="rId31"/>
    <p:sldId id="841" r:id="rId32"/>
    <p:sldId id="843" r:id="rId33"/>
    <p:sldId id="844" r:id="rId34"/>
    <p:sldId id="845" r:id="rId35"/>
    <p:sldId id="745" r:id="rId36"/>
    <p:sldId id="784" r:id="rId37"/>
    <p:sldId id="849" r:id="rId38"/>
    <p:sldId id="850" r:id="rId39"/>
    <p:sldId id="851" r:id="rId40"/>
    <p:sldId id="852" r:id="rId41"/>
    <p:sldId id="846" r:id="rId42"/>
    <p:sldId id="848" r:id="rId43"/>
    <p:sldId id="860" r:id="rId44"/>
    <p:sldId id="861" r:id="rId45"/>
    <p:sldId id="791" r:id="rId46"/>
    <p:sldId id="819" r:id="rId47"/>
  </p:sldIdLst>
  <p:sldSz cx="9144000" cy="5143500" type="screen16x9"/>
  <p:notesSz cx="6669088" cy="97536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72">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Tzemis" initials="HT" lastIdx="1" clrIdx="0">
    <p:extLst>
      <p:ext uri="{19B8F6BF-5375-455C-9EA6-DF929625EA0E}">
        <p15:presenceInfo xmlns:p15="http://schemas.microsoft.com/office/powerpoint/2012/main" userId="S::heathertzemis@warwickshire.gov.uk::c4833588-3cdc-49c1-8227-5e86c1d302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0066"/>
    <a:srgbClr val="FFFFCC"/>
    <a:srgbClr val="006600"/>
    <a:srgbClr val="66FF66"/>
    <a:srgbClr val="66FF33"/>
    <a:srgbClr val="0C6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4675" autoAdjust="0"/>
  </p:normalViewPr>
  <p:slideViewPr>
    <p:cSldViewPr snapToGrid="0" snapToObjects="1">
      <p:cViewPr varScale="1">
        <p:scale>
          <a:sx n="138" d="100"/>
          <a:sy n="138" d="100"/>
        </p:scale>
        <p:origin x="528" y="120"/>
      </p:cViewPr>
      <p:guideLst>
        <p:guide orient="horz" pos="1620"/>
        <p:guide pos="2880"/>
      </p:guideLst>
    </p:cSldViewPr>
  </p:slideViewPr>
  <p:outlineViewPr>
    <p:cViewPr>
      <p:scale>
        <a:sx n="33" d="100"/>
        <a:sy n="33" d="100"/>
      </p:scale>
      <p:origin x="0" y="186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2892" y="756"/>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250" cy="487363"/>
          </a:xfrm>
          <a:prstGeom prst="rect">
            <a:avLst/>
          </a:prstGeom>
        </p:spPr>
        <p:txBody>
          <a:bodyPr vert="horz" lIns="91418" tIns="45708" rIns="91418" bIns="45708" rtlCol="0"/>
          <a:lstStyle>
            <a:lvl1pPr algn="l">
              <a:defRPr sz="1200">
                <a:ea typeface="ＭＳ Ｐゴシック" charset="-128"/>
                <a:cs typeface="+mn-cs"/>
              </a:defRPr>
            </a:lvl1pPr>
          </a:lstStyle>
          <a:p>
            <a:pPr>
              <a:defRPr/>
            </a:pPr>
            <a:endParaRPr lang="en-GB"/>
          </a:p>
        </p:txBody>
      </p:sp>
      <p:sp>
        <p:nvSpPr>
          <p:cNvPr id="3" name="Date Placeholder 2"/>
          <p:cNvSpPr>
            <a:spLocks noGrp="1"/>
          </p:cNvSpPr>
          <p:nvPr>
            <p:ph type="dt" sz="quarter" idx="1"/>
          </p:nvPr>
        </p:nvSpPr>
        <p:spPr>
          <a:xfrm>
            <a:off x="3778252" y="2"/>
            <a:ext cx="2889250" cy="487363"/>
          </a:xfrm>
          <a:prstGeom prst="rect">
            <a:avLst/>
          </a:prstGeom>
        </p:spPr>
        <p:txBody>
          <a:bodyPr vert="horz" lIns="91418" tIns="45708" rIns="91418" bIns="45708" rtlCol="0"/>
          <a:lstStyle>
            <a:lvl1pPr algn="r">
              <a:defRPr sz="1200">
                <a:ea typeface="ＭＳ Ｐゴシック" charset="-128"/>
                <a:cs typeface="+mn-cs"/>
              </a:defRPr>
            </a:lvl1pPr>
          </a:lstStyle>
          <a:p>
            <a:pPr>
              <a:defRPr/>
            </a:pPr>
            <a:fld id="{DD2B6B27-A3A4-4ED3-9E67-82EDD5401BFD}" type="datetime8">
              <a:rPr lang="en-GB"/>
              <a:pPr>
                <a:defRPr/>
              </a:pPr>
              <a:t>20/09/2023 11:27</a:t>
            </a:fld>
            <a:endParaRPr lang="en-GB"/>
          </a:p>
        </p:txBody>
      </p:sp>
      <p:sp>
        <p:nvSpPr>
          <p:cNvPr id="4" name="Footer Placeholder 3"/>
          <p:cNvSpPr>
            <a:spLocks noGrp="1"/>
          </p:cNvSpPr>
          <p:nvPr>
            <p:ph type="ftr" sz="quarter" idx="2"/>
          </p:nvPr>
        </p:nvSpPr>
        <p:spPr>
          <a:xfrm>
            <a:off x="0" y="9264650"/>
            <a:ext cx="2889250" cy="487363"/>
          </a:xfrm>
          <a:prstGeom prst="rect">
            <a:avLst/>
          </a:prstGeom>
        </p:spPr>
        <p:txBody>
          <a:bodyPr vert="horz" lIns="91418" tIns="45708" rIns="91418" bIns="45708" rtlCol="0" anchor="b"/>
          <a:lstStyle>
            <a:lvl1pPr algn="l">
              <a:defRPr sz="1200">
                <a:ea typeface="ＭＳ Ｐゴシック" charset="-128"/>
                <a:cs typeface="+mn-cs"/>
              </a:defRPr>
            </a:lvl1pPr>
          </a:lstStyle>
          <a:p>
            <a:pPr>
              <a:defRPr/>
            </a:pPr>
            <a:endParaRPr lang="en-GB"/>
          </a:p>
        </p:txBody>
      </p:sp>
      <p:sp>
        <p:nvSpPr>
          <p:cNvPr id="5" name="Slide Number Placeholder 4"/>
          <p:cNvSpPr>
            <a:spLocks noGrp="1"/>
          </p:cNvSpPr>
          <p:nvPr>
            <p:ph type="sldNum" sz="quarter" idx="3"/>
          </p:nvPr>
        </p:nvSpPr>
        <p:spPr>
          <a:xfrm>
            <a:off x="3778252" y="9264650"/>
            <a:ext cx="2889250" cy="487363"/>
          </a:xfrm>
          <a:prstGeom prst="rect">
            <a:avLst/>
          </a:prstGeom>
        </p:spPr>
        <p:txBody>
          <a:bodyPr vert="horz" lIns="91418" tIns="45708" rIns="91418" bIns="45708" rtlCol="0" anchor="b"/>
          <a:lstStyle>
            <a:lvl1pPr algn="r">
              <a:defRPr sz="1200">
                <a:ea typeface="ＭＳ Ｐゴシック" charset="-128"/>
                <a:cs typeface="+mn-cs"/>
              </a:defRPr>
            </a:lvl1pPr>
          </a:lstStyle>
          <a:p>
            <a:pPr>
              <a:defRPr/>
            </a:pPr>
            <a:fld id="{C661A62F-B875-420B-B2E0-246839E666B3}" type="slidenum">
              <a:rPr lang="en-GB"/>
              <a:pPr>
                <a:defRPr/>
              </a:pPr>
              <a:t>‹#›</a:t>
            </a:fld>
            <a:endParaRPr lang="en-GB"/>
          </a:p>
        </p:txBody>
      </p:sp>
    </p:spTree>
    <p:extLst>
      <p:ext uri="{BB962C8B-B14F-4D97-AF65-F5344CB8AC3E}">
        <p14:creationId xmlns:p14="http://schemas.microsoft.com/office/powerpoint/2010/main" val="224116456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250" cy="487363"/>
          </a:xfrm>
          <a:prstGeom prst="rect">
            <a:avLst/>
          </a:prstGeom>
        </p:spPr>
        <p:txBody>
          <a:bodyPr vert="horz" lIns="91418" tIns="45708" rIns="91418" bIns="45708" rtlCol="0"/>
          <a:lstStyle>
            <a:lvl1pPr algn="l">
              <a:defRPr sz="1200">
                <a:ea typeface="ＭＳ Ｐゴシック" charset="-128"/>
                <a:cs typeface="+mn-cs"/>
              </a:defRPr>
            </a:lvl1pPr>
          </a:lstStyle>
          <a:p>
            <a:pPr>
              <a:defRPr/>
            </a:pPr>
            <a:endParaRPr lang="en-GB"/>
          </a:p>
        </p:txBody>
      </p:sp>
      <p:sp>
        <p:nvSpPr>
          <p:cNvPr id="3" name="Date Placeholder 2"/>
          <p:cNvSpPr>
            <a:spLocks noGrp="1"/>
          </p:cNvSpPr>
          <p:nvPr>
            <p:ph type="dt" idx="1"/>
          </p:nvPr>
        </p:nvSpPr>
        <p:spPr>
          <a:xfrm>
            <a:off x="3778252" y="2"/>
            <a:ext cx="2889250" cy="487363"/>
          </a:xfrm>
          <a:prstGeom prst="rect">
            <a:avLst/>
          </a:prstGeom>
        </p:spPr>
        <p:txBody>
          <a:bodyPr vert="horz" lIns="91418" tIns="45708" rIns="91418" bIns="45708" rtlCol="0"/>
          <a:lstStyle>
            <a:lvl1pPr algn="r">
              <a:defRPr sz="1200">
                <a:ea typeface="ＭＳ Ｐゴシック" charset="-128"/>
                <a:cs typeface="+mn-cs"/>
              </a:defRPr>
            </a:lvl1pPr>
          </a:lstStyle>
          <a:p>
            <a:pPr>
              <a:defRPr/>
            </a:pPr>
            <a:fld id="{B4E4253A-6550-4135-92E0-5CAC31F71351}" type="datetime8">
              <a:rPr lang="en-GB"/>
              <a:pPr>
                <a:defRPr/>
              </a:pPr>
              <a:t>20/09/2023 10:44</a:t>
            </a:fld>
            <a:endParaRPr lang="en-GB"/>
          </a:p>
        </p:txBody>
      </p:sp>
      <p:sp>
        <p:nvSpPr>
          <p:cNvPr id="4" name="Slide Image Placeholder 3"/>
          <p:cNvSpPr>
            <a:spLocks noGrp="1" noRot="1" noChangeAspect="1"/>
          </p:cNvSpPr>
          <p:nvPr>
            <p:ph type="sldImg" idx="2"/>
          </p:nvPr>
        </p:nvSpPr>
        <p:spPr>
          <a:xfrm>
            <a:off x="84138" y="731838"/>
            <a:ext cx="6500812" cy="3657600"/>
          </a:xfrm>
          <a:prstGeom prst="rect">
            <a:avLst/>
          </a:prstGeom>
          <a:noFill/>
          <a:ln w="12700">
            <a:solidFill>
              <a:prstClr val="black"/>
            </a:solidFill>
          </a:ln>
        </p:spPr>
        <p:txBody>
          <a:bodyPr vert="horz" lIns="91418" tIns="45708" rIns="91418" bIns="45708" rtlCol="0" anchor="ctr"/>
          <a:lstStyle/>
          <a:p>
            <a:pPr lvl="0"/>
            <a:endParaRPr lang="en-GB" noProof="0"/>
          </a:p>
        </p:txBody>
      </p:sp>
      <p:sp>
        <p:nvSpPr>
          <p:cNvPr id="5" name="Notes Placeholder 4"/>
          <p:cNvSpPr>
            <a:spLocks noGrp="1"/>
          </p:cNvSpPr>
          <p:nvPr>
            <p:ph type="body" sz="quarter" idx="3"/>
          </p:nvPr>
        </p:nvSpPr>
        <p:spPr>
          <a:xfrm>
            <a:off x="666750" y="4632325"/>
            <a:ext cx="5335588" cy="4389438"/>
          </a:xfrm>
          <a:prstGeom prst="rect">
            <a:avLst/>
          </a:prstGeom>
        </p:spPr>
        <p:txBody>
          <a:bodyPr vert="horz" lIns="91418" tIns="45708" rIns="91418" bIns="457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264650"/>
            <a:ext cx="2889250" cy="487363"/>
          </a:xfrm>
          <a:prstGeom prst="rect">
            <a:avLst/>
          </a:prstGeom>
        </p:spPr>
        <p:txBody>
          <a:bodyPr vert="horz" lIns="91418" tIns="45708" rIns="91418" bIns="45708" rtlCol="0" anchor="b"/>
          <a:lstStyle>
            <a:lvl1pPr algn="l">
              <a:defRPr sz="1200">
                <a:ea typeface="ＭＳ Ｐゴシック" charset="-128"/>
                <a:cs typeface="+mn-cs"/>
              </a:defRPr>
            </a:lvl1pPr>
          </a:lstStyle>
          <a:p>
            <a:pPr>
              <a:defRPr/>
            </a:pPr>
            <a:endParaRPr lang="en-GB"/>
          </a:p>
        </p:txBody>
      </p:sp>
      <p:sp>
        <p:nvSpPr>
          <p:cNvPr id="7" name="Slide Number Placeholder 6"/>
          <p:cNvSpPr>
            <a:spLocks noGrp="1"/>
          </p:cNvSpPr>
          <p:nvPr>
            <p:ph type="sldNum" sz="quarter" idx="5"/>
          </p:nvPr>
        </p:nvSpPr>
        <p:spPr>
          <a:xfrm>
            <a:off x="3778252" y="9264650"/>
            <a:ext cx="2889250" cy="487363"/>
          </a:xfrm>
          <a:prstGeom prst="rect">
            <a:avLst/>
          </a:prstGeom>
        </p:spPr>
        <p:txBody>
          <a:bodyPr vert="horz" lIns="91418" tIns="45708" rIns="91418" bIns="45708" rtlCol="0" anchor="b"/>
          <a:lstStyle>
            <a:lvl1pPr algn="r">
              <a:defRPr sz="1200">
                <a:ea typeface="ＭＳ Ｐゴシック" charset="-128"/>
                <a:cs typeface="+mn-cs"/>
              </a:defRPr>
            </a:lvl1pPr>
          </a:lstStyle>
          <a:p>
            <a:pPr>
              <a:defRPr/>
            </a:pPr>
            <a:fld id="{325A2844-1040-443B-8269-F9DC3124E704}" type="slidenum">
              <a:rPr lang="en-GB"/>
              <a:pPr>
                <a:defRPr/>
              </a:pPr>
              <a:t>‹#›</a:t>
            </a:fld>
            <a:endParaRPr lang="en-GB"/>
          </a:p>
        </p:txBody>
      </p:sp>
    </p:spTree>
    <p:extLst>
      <p:ext uri="{BB962C8B-B14F-4D97-AF65-F5344CB8AC3E}">
        <p14:creationId xmlns:p14="http://schemas.microsoft.com/office/powerpoint/2010/main" val="315104244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2</a:t>
            </a:fld>
            <a:endParaRPr lang="en-GB"/>
          </a:p>
        </p:txBody>
      </p:sp>
    </p:spTree>
    <p:extLst>
      <p:ext uri="{BB962C8B-B14F-4D97-AF65-F5344CB8AC3E}">
        <p14:creationId xmlns:p14="http://schemas.microsoft.com/office/powerpoint/2010/main" val="1961180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13</a:t>
            </a:fld>
            <a:endParaRPr lang="en-GB"/>
          </a:p>
        </p:txBody>
      </p:sp>
    </p:spTree>
    <p:extLst>
      <p:ext uri="{BB962C8B-B14F-4D97-AF65-F5344CB8AC3E}">
        <p14:creationId xmlns:p14="http://schemas.microsoft.com/office/powerpoint/2010/main" val="288252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ED2A9867-2960-4D3A-B27E-0E4E6CCBEA45}" type="slidenum">
              <a:rPr lang="en-GB" altLang="en-US" smtClean="0"/>
              <a:pPr algn="r" eaLnBrk="1" hangingPunct="1">
                <a:spcBef>
                  <a:spcPct val="50000"/>
                </a:spcBef>
              </a:pPr>
              <a:t>14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19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11:56</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21</a:t>
            </a:fld>
            <a:endParaRPr lang="en-GB"/>
          </a:p>
        </p:txBody>
      </p:sp>
    </p:spTree>
    <p:extLst>
      <p:ext uri="{BB962C8B-B14F-4D97-AF65-F5344CB8AC3E}">
        <p14:creationId xmlns:p14="http://schemas.microsoft.com/office/powerpoint/2010/main" val="325906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22</a:t>
            </a:fld>
            <a:endParaRPr lang="en-GB"/>
          </a:p>
        </p:txBody>
      </p:sp>
    </p:spTree>
    <p:extLst>
      <p:ext uri="{BB962C8B-B14F-4D97-AF65-F5344CB8AC3E}">
        <p14:creationId xmlns:p14="http://schemas.microsoft.com/office/powerpoint/2010/main" val="243514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4</a:t>
            </a:fld>
            <a:endParaRPr lang="en-GB"/>
          </a:p>
        </p:txBody>
      </p:sp>
    </p:spTree>
    <p:extLst>
      <p:ext uri="{BB962C8B-B14F-4D97-AF65-F5344CB8AC3E}">
        <p14:creationId xmlns:p14="http://schemas.microsoft.com/office/powerpoint/2010/main" val="190562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11:57</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23</a:t>
            </a:fld>
            <a:endParaRPr lang="en-GB"/>
          </a:p>
        </p:txBody>
      </p:sp>
    </p:spTree>
    <p:extLst>
      <p:ext uri="{BB962C8B-B14F-4D97-AF65-F5344CB8AC3E}">
        <p14:creationId xmlns:p14="http://schemas.microsoft.com/office/powerpoint/2010/main" val="4011246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24</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25</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26</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28</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29</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30</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CC7C305-4049-4368-A65D-EE67493BB650}" type="slidenum">
              <a:rPr lang="en-GB" smtClean="0"/>
              <a:pPr/>
              <a:t>31</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32</a:t>
            </a:fld>
            <a:endParaRPr lang="en-GB"/>
          </a:p>
        </p:txBody>
      </p:sp>
    </p:spTree>
    <p:extLst>
      <p:ext uri="{BB962C8B-B14F-4D97-AF65-F5344CB8AC3E}">
        <p14:creationId xmlns:p14="http://schemas.microsoft.com/office/powerpoint/2010/main" val="22501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6</a:t>
            </a:fld>
            <a:endParaRPr lang="en-GB"/>
          </a:p>
        </p:txBody>
      </p:sp>
    </p:spTree>
    <p:extLst>
      <p:ext uri="{BB962C8B-B14F-4D97-AF65-F5344CB8AC3E}">
        <p14:creationId xmlns:p14="http://schemas.microsoft.com/office/powerpoint/2010/main" val="1058546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33</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34</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35</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36</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CC7C305-4049-4368-A65D-EE67493BB650}" type="slidenum">
              <a:rPr lang="en-GB" smtClean="0"/>
              <a:pPr/>
              <a:t>37</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38</a:t>
            </a:fld>
            <a:endParaRPr lang="en-GB"/>
          </a:p>
        </p:txBody>
      </p:sp>
    </p:spTree>
    <p:extLst>
      <p:ext uri="{BB962C8B-B14F-4D97-AF65-F5344CB8AC3E}">
        <p14:creationId xmlns:p14="http://schemas.microsoft.com/office/powerpoint/2010/main" val="3310790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4E4253A-6550-4135-92E0-5CAC31F71351}" type="datetime8">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20/09/2023 10:44</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25A2844-1040-443B-8269-F9DC3124E704}"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41562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4E4253A-6550-4135-92E0-5CAC31F71351}" type="datetime8">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20/09/2023 10:44</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25A2844-1040-443B-8269-F9DC3124E704}"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31650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41</a:t>
            </a:fld>
            <a:endParaRPr lang="en-GB"/>
          </a:p>
        </p:txBody>
      </p:sp>
    </p:spTree>
    <p:extLst>
      <p:ext uri="{BB962C8B-B14F-4D97-AF65-F5344CB8AC3E}">
        <p14:creationId xmlns:p14="http://schemas.microsoft.com/office/powerpoint/2010/main" val="614106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42</a:t>
            </a:fld>
            <a:endParaRPr lang="en-GB"/>
          </a:p>
        </p:txBody>
      </p:sp>
    </p:spTree>
    <p:extLst>
      <p:ext uri="{BB962C8B-B14F-4D97-AF65-F5344CB8AC3E}">
        <p14:creationId xmlns:p14="http://schemas.microsoft.com/office/powerpoint/2010/main" val="389075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7</a:t>
            </a:fld>
            <a:endParaRPr lang="en-GB"/>
          </a:p>
        </p:txBody>
      </p:sp>
    </p:spTree>
    <p:extLst>
      <p:ext uri="{BB962C8B-B14F-4D97-AF65-F5344CB8AC3E}">
        <p14:creationId xmlns:p14="http://schemas.microsoft.com/office/powerpoint/2010/main" val="213687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8</a:t>
            </a:fld>
            <a:endParaRPr lang="en-GB"/>
          </a:p>
        </p:txBody>
      </p:sp>
    </p:spTree>
    <p:extLst>
      <p:ext uri="{BB962C8B-B14F-4D97-AF65-F5344CB8AC3E}">
        <p14:creationId xmlns:p14="http://schemas.microsoft.com/office/powerpoint/2010/main" val="281095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9</a:t>
            </a:fld>
            <a:endParaRPr lang="en-GB"/>
          </a:p>
        </p:txBody>
      </p:sp>
    </p:spTree>
    <p:extLst>
      <p:ext uri="{BB962C8B-B14F-4D97-AF65-F5344CB8AC3E}">
        <p14:creationId xmlns:p14="http://schemas.microsoft.com/office/powerpoint/2010/main" val="145585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10</a:t>
            </a:fld>
            <a:endParaRPr lang="en-GB"/>
          </a:p>
        </p:txBody>
      </p:sp>
    </p:spTree>
    <p:extLst>
      <p:ext uri="{BB962C8B-B14F-4D97-AF65-F5344CB8AC3E}">
        <p14:creationId xmlns:p14="http://schemas.microsoft.com/office/powerpoint/2010/main" val="376477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algn="ctr" eaLnBrk="0" fontAlgn="base" hangingPunct="0">
              <a:spcBef>
                <a:spcPct val="50000"/>
              </a:spcBef>
              <a:spcAft>
                <a:spcPct val="0"/>
              </a:spcAft>
              <a:defRPr sz="2400">
                <a:solidFill>
                  <a:schemeClr val="tx1"/>
                </a:solidFill>
                <a:latin typeface="Calibri" pitchFamily="34" charset="0"/>
              </a:defRPr>
            </a:lvl6pPr>
            <a:lvl7pPr marL="2971800" indent="-228600" algn="ctr" eaLnBrk="0" fontAlgn="base" hangingPunct="0">
              <a:spcBef>
                <a:spcPct val="50000"/>
              </a:spcBef>
              <a:spcAft>
                <a:spcPct val="0"/>
              </a:spcAft>
              <a:defRPr sz="2400">
                <a:solidFill>
                  <a:schemeClr val="tx1"/>
                </a:solidFill>
                <a:latin typeface="Calibri" pitchFamily="34" charset="0"/>
              </a:defRPr>
            </a:lvl7pPr>
            <a:lvl8pPr marL="3429000" indent="-228600" algn="ctr" eaLnBrk="0" fontAlgn="base" hangingPunct="0">
              <a:spcBef>
                <a:spcPct val="50000"/>
              </a:spcBef>
              <a:spcAft>
                <a:spcPct val="0"/>
              </a:spcAft>
              <a:defRPr sz="2400">
                <a:solidFill>
                  <a:schemeClr val="tx1"/>
                </a:solidFill>
                <a:latin typeface="Calibri" pitchFamily="34" charset="0"/>
              </a:defRPr>
            </a:lvl8pPr>
            <a:lvl9pPr marL="3886200" indent="-228600" algn="ctr" eaLnBrk="0" fontAlgn="base" hangingPunct="0">
              <a:spcBef>
                <a:spcPct val="50000"/>
              </a:spcBef>
              <a:spcAft>
                <a:spcPct val="0"/>
              </a:spcAft>
              <a:defRPr sz="2400">
                <a:solidFill>
                  <a:schemeClr val="tx1"/>
                </a:solidFill>
                <a:latin typeface="Calibri" pitchFamily="34" charset="0"/>
              </a:defRPr>
            </a:lvl9pPr>
          </a:lstStyle>
          <a:p>
            <a:pPr eaLnBrk="1" hangingPunct="1"/>
            <a:fld id="{DFA0FBF3-2282-41D0-9606-DDF788B7D38F}" type="slidenum">
              <a:rPr lang="en-GB" altLang="en-US" sz="1200" smtClean="0"/>
              <a:pPr eaLnBrk="1" hangingPunct="1"/>
              <a:t>11</a:t>
            </a:fld>
            <a:endParaRPr lang="en-GB"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B4E4253A-6550-4135-92E0-5CAC31F71351}" type="datetime8">
              <a:rPr lang="en-GB" smtClean="0"/>
              <a:pPr>
                <a:defRPr/>
              </a:pPr>
              <a:t>20/09/2023 10:44</a:t>
            </a:fld>
            <a:endParaRPr lang="en-GB"/>
          </a:p>
        </p:txBody>
      </p:sp>
      <p:sp>
        <p:nvSpPr>
          <p:cNvPr id="5" name="Slide Number Placeholder 4"/>
          <p:cNvSpPr>
            <a:spLocks noGrp="1"/>
          </p:cNvSpPr>
          <p:nvPr>
            <p:ph type="sldNum" sz="quarter" idx="11"/>
          </p:nvPr>
        </p:nvSpPr>
        <p:spPr/>
        <p:txBody>
          <a:bodyPr/>
          <a:lstStyle/>
          <a:p>
            <a:pPr>
              <a:defRPr/>
            </a:pPr>
            <a:fld id="{325A2844-1040-443B-8269-F9DC3124E704}" type="slidenum">
              <a:rPr lang="en-GB" smtClean="0"/>
              <a:pPr>
                <a:defRPr/>
              </a:pPr>
              <a:t>12</a:t>
            </a:fld>
            <a:endParaRPr lang="en-GB"/>
          </a:p>
        </p:txBody>
      </p:sp>
    </p:spTree>
    <p:extLst>
      <p:ext uri="{BB962C8B-B14F-4D97-AF65-F5344CB8AC3E}">
        <p14:creationId xmlns:p14="http://schemas.microsoft.com/office/powerpoint/2010/main" val="3433157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9"/>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32ABB21-0700-4CC7-875B-AD211D3F75C7}" type="datetimeFigureOut">
              <a:rPr lang="en-GB"/>
              <a:pPr>
                <a:defRPr/>
              </a:pPr>
              <a:t>20/09/2023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1C5B9E3-2E4E-41DE-8210-DC247DC9C531}"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B9774F4-1C16-44CC-87A7-674C92F90240}" type="datetimeFigureOut">
              <a:rPr lang="en-GB"/>
              <a:pPr>
                <a:defRPr/>
              </a:pPr>
              <a:t>20/09/2023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B3500E0-FB35-4F6A-840C-7DD976EA1940}"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78A0553-E837-49D7-B1AD-D07AEE3E3B5B}" type="datetimeFigureOut">
              <a:rPr lang="en-GB"/>
              <a:pPr>
                <a:defRPr/>
              </a:pPr>
              <a:t>20/09/2023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EC5E348-6812-4CF1-8AD0-71ED020290BE}"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6" descr="13970_BETT_ppt_templates_v8-02.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5A184540-3BF0-4962-9C57-C3DA0EA55190}" type="datetime1">
              <a:rPr lang="en-US"/>
              <a:pPr>
                <a:defRPr/>
              </a:pPr>
              <a:t>9/20/2023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8CF0E1-3520-48F5-9258-D2296A80935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13970_BETT_ppt_templates_v8-01.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6" descr="13970_BETT_ppt_templates_v8-11.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6" descr="13970_BETT_ppt_templates_v8-10.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6" descr="13970_BETT_ppt_templates_v8-03.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6" descr="13970_BETT_ppt_templates_v8-09.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6" descr="13970_BETT_ppt_templates_v8-05.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descr="13970_BETT_ppt_templates_v8-14.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DCFCCB6-1FE6-4D54-9657-4DC19808454C}" type="datetimeFigureOut">
              <a:rPr lang="en-GB"/>
              <a:pPr>
                <a:defRPr/>
              </a:pPr>
              <a:t>20/09/2023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8255B2A-463F-43B6-A3BF-7F56B1220462}"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descr="13970_BETT_ppt_templates_v8-06.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6" descr="13970_BETT_ppt_templates_v8-15.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6" descr="13970_BETT_ppt_templates_v8-08.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13970_BETT_ppt_templates_v8-17.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6" descr="13970_BETT_ppt_templates_v8-04.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6" descr="13970_BETT_ppt_templates_v8-13.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6" descr="13970_BETT_ppt_templates_v8-07.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6" descr="13970_BETT_ppt_templates_v8-16.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6" descr="13970_BETT_ppt_templates_v8-12.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6" descr="13970_BETT_ppt_templates_v8-02.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5A184540-3BF0-4962-9C57-C3DA0EA55190}" type="datetime1">
              <a:rPr lang="en-US"/>
              <a:pPr>
                <a:defRPr/>
              </a:pPr>
              <a:t>9/20/2023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452C58-CD17-4276-8EE3-545F5E208CA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C615FE-8815-4C15-A3B8-B1D3379865C8}" type="datetimeFigureOut">
              <a:rPr lang="en-GB"/>
              <a:pPr>
                <a:defRPr/>
              </a:pPr>
              <a:t>20/09/2023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D2CD889-B23D-43DD-9148-16F0F055AB3B}"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5"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sp>
        <p:nvSpPr>
          <p:cNvPr id="6" name="Line 10"/>
          <p:cNvSpPr>
            <a:spLocks noChangeShapeType="1"/>
          </p:cNvSpPr>
          <p:nvPr/>
        </p:nvSpPr>
        <p:spPr bwMode="auto">
          <a:xfrm>
            <a:off x="228600" y="44005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pic>
        <p:nvPicPr>
          <p:cNvPr id="7" name="Picture 11" descr="WCCLogo"/>
          <p:cNvPicPr>
            <a:picLocks noChangeAspect="1" noChangeArrowheads="1"/>
          </p:cNvPicPr>
          <p:nvPr/>
        </p:nvPicPr>
        <p:blipFill>
          <a:blip r:embed="rId2"/>
          <a:srcRect/>
          <a:stretch>
            <a:fillRect/>
          </a:stretch>
        </p:blipFill>
        <p:spPr bwMode="auto">
          <a:xfrm>
            <a:off x="3810000" y="4457700"/>
            <a:ext cx="1524000" cy="512763"/>
          </a:xfrm>
          <a:prstGeom prst="rect">
            <a:avLst/>
          </a:prstGeom>
          <a:noFill/>
          <a:ln w="9525">
            <a:noFill/>
            <a:miter lim="800000"/>
            <a:headEnd/>
            <a:tailEnd/>
          </a:ln>
        </p:spPr>
      </p:pic>
      <p:pic>
        <p:nvPicPr>
          <p:cNvPr id="8" name="Picture 12" descr="W4W Strapline "/>
          <p:cNvPicPr>
            <a:picLocks noChangeAspect="1" noChangeArrowheads="1"/>
          </p:cNvPicPr>
          <p:nvPr/>
        </p:nvPicPr>
        <p:blipFill>
          <a:blip r:embed="rId3"/>
          <a:srcRect/>
          <a:stretch>
            <a:fillRect/>
          </a:stretch>
        </p:blipFill>
        <p:spPr bwMode="auto">
          <a:xfrm>
            <a:off x="6553200" y="4457700"/>
            <a:ext cx="1219200" cy="498475"/>
          </a:xfrm>
          <a:prstGeom prst="rect">
            <a:avLst/>
          </a:prstGeom>
          <a:noFill/>
          <a:ln w="9525">
            <a:noFill/>
            <a:miter lim="800000"/>
            <a:headEnd/>
            <a:tailEnd/>
          </a:ln>
        </p:spPr>
      </p:pic>
      <p:sp>
        <p:nvSpPr>
          <p:cNvPr id="12290" name="Rectangle 2"/>
          <p:cNvSpPr>
            <a:spLocks noGrp="1" noChangeArrowheads="1"/>
          </p:cNvSpPr>
          <p:nvPr>
            <p:ph type="ctrTitle"/>
          </p:nvPr>
        </p:nvSpPr>
        <p:spPr>
          <a:xfrm>
            <a:off x="685800" y="1597825"/>
            <a:ext cx="7772400" cy="1102519"/>
          </a:xfrm>
        </p:spPr>
        <p:txBody>
          <a:bodyPr/>
          <a:lstStyle>
            <a:lvl1pPr>
              <a:defRPr/>
            </a:lvl1pPr>
          </a:lstStyle>
          <a:p>
            <a:pPr lvl="0"/>
            <a:r>
              <a:rPr lang="en-US" noProof="0"/>
              <a:t>Click to edit Master title style</a:t>
            </a:r>
            <a:endParaRPr lang="en-GB" noProof="0"/>
          </a:p>
        </p:txBody>
      </p:sp>
      <p:sp>
        <p:nvSpPr>
          <p:cNvPr id="1229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endParaRPr lang="en-GB" noProof="0"/>
          </a:p>
        </p:txBody>
      </p:sp>
      <p:sp>
        <p:nvSpPr>
          <p:cNvPr id="9" name="Rectangle 4"/>
          <p:cNvSpPr>
            <a:spLocks noGrp="1" noChangeArrowheads="1"/>
          </p:cNvSpPr>
          <p:nvPr>
            <p:ph type="dt" sz="half" idx="10"/>
          </p:nvPr>
        </p:nvSpPr>
        <p:spPr/>
        <p:txBody>
          <a:bodyPr/>
          <a:lstStyle>
            <a:lvl1pPr>
              <a:defRPr/>
            </a:lvl1pPr>
          </a:lstStyle>
          <a:p>
            <a:pPr>
              <a:defRPr/>
            </a:pPr>
            <a:fld id="{A9F52751-FD50-458B-9E4F-0EC4A60C173E}" type="datetimeFigureOut">
              <a:rPr lang="en-GB"/>
              <a:pPr>
                <a:defRPr/>
              </a:pPr>
              <a:t>20/09/2023</a:t>
            </a:fld>
            <a:endParaRPr lang="en-GB"/>
          </a:p>
        </p:txBody>
      </p:sp>
      <p:sp>
        <p:nvSpPr>
          <p:cNvPr id="10" name="Rectangle 5"/>
          <p:cNvSpPr>
            <a:spLocks noGrp="1" noChangeArrowheads="1"/>
          </p:cNvSpPr>
          <p:nvPr>
            <p:ph type="ftr" sz="quarter" idx="11"/>
          </p:nvPr>
        </p:nvSpPr>
        <p:spPr/>
        <p:txBody>
          <a:bodyPr/>
          <a:lstStyle>
            <a:lvl1pPr>
              <a:defRPr/>
            </a:lvl1pPr>
          </a:lstStyle>
          <a:p>
            <a:pPr>
              <a:defRPr/>
            </a:pPr>
            <a:endParaRPr lang="en-GB"/>
          </a:p>
        </p:txBody>
      </p:sp>
      <p:sp>
        <p:nvSpPr>
          <p:cNvPr id="11" name="Rectangle 6"/>
          <p:cNvSpPr>
            <a:spLocks noGrp="1" noChangeArrowheads="1"/>
          </p:cNvSpPr>
          <p:nvPr>
            <p:ph type="sldNum" sz="quarter" idx="12"/>
          </p:nvPr>
        </p:nvSpPr>
        <p:spPr/>
        <p:txBody>
          <a:bodyPr/>
          <a:lstStyle>
            <a:lvl1pPr>
              <a:defRPr/>
            </a:lvl1pPr>
          </a:lstStyle>
          <a:p>
            <a:pPr>
              <a:defRPr/>
            </a:pPr>
            <a:fld id="{CDB5BDED-F2EB-4C6E-B5FF-6CE5C7A56334}"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E3EA448-7D04-4BD8-96EC-2035F2B840BC}"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39E5F2-C4AC-402E-A8F5-0BDCD57B5770}"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7744CD0-DB8E-4F92-A511-3C6EFAAEF975}"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B78AE60-A34C-46B3-833B-6230A94D7DD1}"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542F7D8A-58FB-403E-AF84-90E391C49909}"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65C5371-A40D-4F8B-A4BA-6C52742A56B9}"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64BC9068-49BD-4B5E-9641-6F925A5AF347}" type="datetimeFigureOut">
              <a:rPr lang="en-GB"/>
              <a:pPr>
                <a:defRPr/>
              </a:pPr>
              <a:t>20/09/2023</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F9F01EA-2844-4802-A5B0-4ACBDCEB8FCB}"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B20775A9-8D6B-4C80-90A5-7333CDF8B73D}" type="datetimeFigureOut">
              <a:rPr lang="en-GB"/>
              <a:pPr>
                <a:defRPr/>
              </a:pPr>
              <a:t>20/09/2023</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BE06EFD-EE31-4452-9324-60EE295708D2}"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66F14D3-568F-440B-94F0-63F37B98923B}" type="datetimeFigureOut">
              <a:rPr lang="en-GB"/>
              <a:pPr>
                <a:defRPr/>
              </a:pPr>
              <a:t>20/09/2023</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D8DD5DF-1541-42D8-8205-03E336CAABB0}"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3DFC90F-1079-4DB4-9E6F-BC0013B1F18A}"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E5963D9-35A5-4D0A-BAFD-FF41086F0B75}"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92EB30A-124A-4B3E-831D-4FABCA536D12}"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62013E2-F2A4-41EC-BF4D-02855242069D}" type="slidenum">
              <a:rPr lang="en-GB"/>
              <a:pPr>
                <a:defRPr/>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E7C5C734-15D1-4E8D-A5A1-4834E2510757}"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AF06FBC-BF4F-4D17-A5C3-0E2FEF5B603A}"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6B1A220-9598-481A-BC5C-904140A84452}" type="datetimeFigureOut">
              <a:rPr lang="en-GB"/>
              <a:pPr>
                <a:defRPr/>
              </a:pPr>
              <a:t>20/09/2023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8E4F03A-8C23-48AB-8964-83B49DB384A1}"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8F78C8DC-6E85-452F-A7FC-4784A1C2B775}"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BD3EE4F-0502-4EB9-B1A0-E39D84C39399}"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6" descr="13970_BETT_ppt_templates_v8-02.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5A184540-3BF0-4962-9C57-C3DA0EA55190}" type="datetime1">
              <a:rPr lang="en-US"/>
              <a:pPr>
                <a:defRPr/>
              </a:pPr>
              <a:t>9/20/2023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F225224-0947-4206-8F2F-2D02AE799411}"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5"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sp>
        <p:nvSpPr>
          <p:cNvPr id="6" name="Line 10"/>
          <p:cNvSpPr>
            <a:spLocks noChangeShapeType="1"/>
          </p:cNvSpPr>
          <p:nvPr/>
        </p:nvSpPr>
        <p:spPr bwMode="auto">
          <a:xfrm>
            <a:off x="228600" y="44005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pic>
        <p:nvPicPr>
          <p:cNvPr id="7" name="Picture 11" descr="WCCLogo"/>
          <p:cNvPicPr>
            <a:picLocks noChangeAspect="1" noChangeArrowheads="1"/>
          </p:cNvPicPr>
          <p:nvPr/>
        </p:nvPicPr>
        <p:blipFill>
          <a:blip r:embed="rId2"/>
          <a:srcRect/>
          <a:stretch>
            <a:fillRect/>
          </a:stretch>
        </p:blipFill>
        <p:spPr bwMode="auto">
          <a:xfrm>
            <a:off x="3810000" y="4457700"/>
            <a:ext cx="1524000" cy="512763"/>
          </a:xfrm>
          <a:prstGeom prst="rect">
            <a:avLst/>
          </a:prstGeom>
          <a:noFill/>
          <a:ln w="9525">
            <a:noFill/>
            <a:miter lim="800000"/>
            <a:headEnd/>
            <a:tailEnd/>
          </a:ln>
        </p:spPr>
      </p:pic>
      <p:pic>
        <p:nvPicPr>
          <p:cNvPr id="8" name="Picture 12" descr="W4W Strapline "/>
          <p:cNvPicPr>
            <a:picLocks noChangeAspect="1" noChangeArrowheads="1"/>
          </p:cNvPicPr>
          <p:nvPr/>
        </p:nvPicPr>
        <p:blipFill>
          <a:blip r:embed="rId3"/>
          <a:srcRect/>
          <a:stretch>
            <a:fillRect/>
          </a:stretch>
        </p:blipFill>
        <p:spPr bwMode="auto">
          <a:xfrm>
            <a:off x="6553200" y="4457700"/>
            <a:ext cx="1219200" cy="498475"/>
          </a:xfrm>
          <a:prstGeom prst="rect">
            <a:avLst/>
          </a:prstGeom>
          <a:noFill/>
          <a:ln w="9525">
            <a:noFill/>
            <a:miter lim="800000"/>
            <a:headEnd/>
            <a:tailEnd/>
          </a:ln>
        </p:spPr>
      </p:pic>
      <p:sp>
        <p:nvSpPr>
          <p:cNvPr id="12290"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Click to edit Master title style</a:t>
            </a:r>
            <a:endParaRPr lang="en-GB" noProof="0"/>
          </a:p>
        </p:txBody>
      </p:sp>
      <p:sp>
        <p:nvSpPr>
          <p:cNvPr id="1229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endParaRPr lang="en-GB" noProof="0"/>
          </a:p>
        </p:txBody>
      </p:sp>
      <p:sp>
        <p:nvSpPr>
          <p:cNvPr id="9" name="Rectangle 4"/>
          <p:cNvSpPr>
            <a:spLocks noGrp="1" noChangeArrowheads="1"/>
          </p:cNvSpPr>
          <p:nvPr>
            <p:ph type="dt" sz="half" idx="10"/>
          </p:nvPr>
        </p:nvSpPr>
        <p:spPr/>
        <p:txBody>
          <a:bodyPr/>
          <a:lstStyle>
            <a:lvl1pPr>
              <a:defRPr/>
            </a:lvl1pPr>
          </a:lstStyle>
          <a:p>
            <a:pPr>
              <a:defRPr/>
            </a:pPr>
            <a:fld id="{2E39B8EA-7E7B-456C-80D8-B7F2A47C3D44}" type="datetimeFigureOut">
              <a:rPr lang="en-GB"/>
              <a:pPr>
                <a:defRPr/>
              </a:pPr>
              <a:t>20/09/2023</a:t>
            </a:fld>
            <a:endParaRPr lang="en-GB"/>
          </a:p>
        </p:txBody>
      </p:sp>
      <p:sp>
        <p:nvSpPr>
          <p:cNvPr id="10" name="Rectangle 5"/>
          <p:cNvSpPr>
            <a:spLocks noGrp="1" noChangeArrowheads="1"/>
          </p:cNvSpPr>
          <p:nvPr>
            <p:ph type="ftr" sz="quarter" idx="11"/>
          </p:nvPr>
        </p:nvSpPr>
        <p:spPr/>
        <p:txBody>
          <a:bodyPr/>
          <a:lstStyle>
            <a:lvl1pPr>
              <a:defRPr/>
            </a:lvl1pPr>
          </a:lstStyle>
          <a:p>
            <a:pPr>
              <a:defRPr/>
            </a:pPr>
            <a:endParaRPr lang="en-GB"/>
          </a:p>
        </p:txBody>
      </p:sp>
      <p:sp>
        <p:nvSpPr>
          <p:cNvPr id="11" name="Rectangle 6"/>
          <p:cNvSpPr>
            <a:spLocks noGrp="1" noChangeArrowheads="1"/>
          </p:cNvSpPr>
          <p:nvPr>
            <p:ph type="sldNum" sz="quarter" idx="12"/>
          </p:nvPr>
        </p:nvSpPr>
        <p:spPr/>
        <p:txBody>
          <a:bodyPr/>
          <a:lstStyle>
            <a:lvl1pPr>
              <a:defRPr/>
            </a:lvl1pPr>
          </a:lstStyle>
          <a:p>
            <a:pPr>
              <a:defRPr/>
            </a:pPr>
            <a:fld id="{011B29DF-E88B-4FE4-9A57-D221E2F2B0DA}"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8899A50-0533-464E-8E79-90935D73FEC2}"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3BCCF7D-5BF9-4643-AB86-BE1A5FC14D62}" type="slidenum">
              <a:rPr lang="en-GB"/>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1BC0346-5CBE-450E-9659-F2CBB719D756}"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C441B1B-808A-4FF1-A523-37FF98233651}" type="slidenum">
              <a:rPr lang="en-GB"/>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324CEF6D-E174-43EA-9B09-D52A332E04A0}"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1F2AFEC-BBA3-4F69-9809-4A6A2E96D849}" type="slidenum">
              <a:rPr lang="en-GB"/>
              <a:pPr>
                <a:defRPr/>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BF04C523-A494-4DB1-A1C3-CE51246EA2F3}" type="datetimeFigureOut">
              <a:rPr lang="en-GB"/>
              <a:pPr>
                <a:defRPr/>
              </a:pPr>
              <a:t>20/09/2023</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2A4C1CC-CB8B-411F-B99D-78BDFEC96190}" type="slidenum">
              <a:rPr lang="en-GB"/>
              <a:pPr>
                <a:defRPr/>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872F6147-D074-4548-A670-5850667AF04B}" type="datetimeFigureOut">
              <a:rPr lang="en-GB"/>
              <a:pPr>
                <a:defRPr/>
              </a:pPr>
              <a:t>20/09/2023</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B8BD6D9-D55A-4FD4-BC86-8E4D3E9851A5}"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C65B8E-31FC-4CDF-8CDC-EDAC6359A37F}" type="datetimeFigureOut">
              <a:rPr lang="en-GB"/>
              <a:pPr>
                <a:defRPr/>
              </a:pPr>
              <a:t>20/09/2023</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9CFFCC7-01F0-46E3-BF4D-F0BA8987DD2C}"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A212D4B-BD83-4286-B7E8-6E80A7BABD47}"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0719881-9667-4797-AC2D-361BAF8FFC03}"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BF4C25B7-D02A-45FE-898E-126E5F4BE53D}" type="datetimeFigureOut">
              <a:rPr lang="en-GB"/>
              <a:pPr>
                <a:defRPr/>
              </a:pPr>
              <a:t>20/09/2023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95E1FB5-E422-4F13-A8BE-849026036311}"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555231F-5003-4FBD-AFDE-874C91398D2E}"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14C159E-B381-4884-BEED-A0C7481858F8}"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B4AD50E-232F-4F42-9350-49B13A30AE8E}"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5E6B908-44E7-403C-AA9A-8A2C1A5C0704}"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1EDADA4-79B4-4AE6-9080-7031F965A5A7}"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727E2E8-B850-468F-8FBB-B8AA15E7D3BC}"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6" descr="13970_BETT_ppt_templates_v8-02.jpg"/>
          <p:cNvPicPr>
            <a:picLocks noChangeAspect="1"/>
          </p:cNvPicPr>
          <p:nvPr userDrawn="1"/>
        </p:nvPicPr>
        <p:blipFill>
          <a:blip r:embed="rId2"/>
          <a:srcRect/>
          <a:stretch>
            <a:fillRect/>
          </a:stretch>
        </p:blipFill>
        <p:spPr bwMode="auto">
          <a:xfrm>
            <a:off x="4763" y="0"/>
            <a:ext cx="9134475" cy="51435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5A184540-3BF0-4962-9C57-C3DA0EA55190}" type="datetime1">
              <a:rPr lang="en-US"/>
              <a:pPr>
                <a:defRPr/>
              </a:pPr>
              <a:t>9/20/2023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DEC267-48D9-4D64-BA96-3AF8171CE7C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5"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sp>
        <p:nvSpPr>
          <p:cNvPr id="6" name="Line 10"/>
          <p:cNvSpPr>
            <a:spLocks noChangeShapeType="1"/>
          </p:cNvSpPr>
          <p:nvPr/>
        </p:nvSpPr>
        <p:spPr bwMode="auto">
          <a:xfrm>
            <a:off x="228600" y="44005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pic>
        <p:nvPicPr>
          <p:cNvPr id="7" name="Picture 11" descr="WCCLogo"/>
          <p:cNvPicPr>
            <a:picLocks noChangeAspect="1" noChangeArrowheads="1"/>
          </p:cNvPicPr>
          <p:nvPr/>
        </p:nvPicPr>
        <p:blipFill>
          <a:blip r:embed="rId2"/>
          <a:srcRect/>
          <a:stretch>
            <a:fillRect/>
          </a:stretch>
        </p:blipFill>
        <p:spPr bwMode="auto">
          <a:xfrm>
            <a:off x="3810000" y="4457700"/>
            <a:ext cx="1524000" cy="512763"/>
          </a:xfrm>
          <a:prstGeom prst="rect">
            <a:avLst/>
          </a:prstGeom>
          <a:noFill/>
          <a:ln w="9525">
            <a:noFill/>
            <a:miter lim="800000"/>
            <a:headEnd/>
            <a:tailEnd/>
          </a:ln>
        </p:spPr>
      </p:pic>
      <p:pic>
        <p:nvPicPr>
          <p:cNvPr id="8" name="Picture 12" descr="W4W Strapline "/>
          <p:cNvPicPr>
            <a:picLocks noChangeAspect="1" noChangeArrowheads="1"/>
          </p:cNvPicPr>
          <p:nvPr/>
        </p:nvPicPr>
        <p:blipFill>
          <a:blip r:embed="rId3"/>
          <a:srcRect/>
          <a:stretch>
            <a:fillRect/>
          </a:stretch>
        </p:blipFill>
        <p:spPr bwMode="auto">
          <a:xfrm>
            <a:off x="6553200" y="4457700"/>
            <a:ext cx="1219200" cy="498475"/>
          </a:xfrm>
          <a:prstGeom prst="rect">
            <a:avLst/>
          </a:prstGeom>
          <a:noFill/>
          <a:ln w="9525">
            <a:noFill/>
            <a:miter lim="800000"/>
            <a:headEnd/>
            <a:tailEnd/>
          </a:ln>
        </p:spPr>
      </p:pic>
      <p:sp>
        <p:nvSpPr>
          <p:cNvPr id="12290" name="Rectangle 2"/>
          <p:cNvSpPr>
            <a:spLocks noGrp="1" noChangeArrowheads="1"/>
          </p:cNvSpPr>
          <p:nvPr>
            <p:ph type="ctrTitle"/>
          </p:nvPr>
        </p:nvSpPr>
        <p:spPr>
          <a:xfrm>
            <a:off x="685800" y="1597822"/>
            <a:ext cx="7772400" cy="1102519"/>
          </a:xfrm>
        </p:spPr>
        <p:txBody>
          <a:bodyPr/>
          <a:lstStyle>
            <a:lvl1pPr>
              <a:defRPr/>
            </a:lvl1pPr>
          </a:lstStyle>
          <a:p>
            <a:pPr lvl="0"/>
            <a:r>
              <a:rPr lang="en-US" noProof="0"/>
              <a:t>Click to edit Master title style</a:t>
            </a:r>
            <a:endParaRPr lang="en-GB" noProof="0"/>
          </a:p>
        </p:txBody>
      </p:sp>
      <p:sp>
        <p:nvSpPr>
          <p:cNvPr id="1229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endParaRPr lang="en-GB" noProof="0"/>
          </a:p>
        </p:txBody>
      </p:sp>
      <p:sp>
        <p:nvSpPr>
          <p:cNvPr id="9" name="Rectangle 4"/>
          <p:cNvSpPr>
            <a:spLocks noGrp="1" noChangeArrowheads="1"/>
          </p:cNvSpPr>
          <p:nvPr>
            <p:ph type="dt" sz="half" idx="10"/>
          </p:nvPr>
        </p:nvSpPr>
        <p:spPr/>
        <p:txBody>
          <a:bodyPr/>
          <a:lstStyle>
            <a:lvl1pPr>
              <a:defRPr/>
            </a:lvl1pPr>
          </a:lstStyle>
          <a:p>
            <a:pPr>
              <a:defRPr/>
            </a:pPr>
            <a:fld id="{81F3B1F3-BB3A-4020-9C19-2F3703275417}" type="datetimeFigureOut">
              <a:rPr lang="en-GB"/>
              <a:pPr>
                <a:defRPr/>
              </a:pPr>
              <a:t>20/09/2023</a:t>
            </a:fld>
            <a:endParaRPr lang="en-GB"/>
          </a:p>
        </p:txBody>
      </p:sp>
      <p:sp>
        <p:nvSpPr>
          <p:cNvPr id="10" name="Rectangle 5"/>
          <p:cNvSpPr>
            <a:spLocks noGrp="1" noChangeArrowheads="1"/>
          </p:cNvSpPr>
          <p:nvPr>
            <p:ph type="ftr" sz="quarter" idx="11"/>
          </p:nvPr>
        </p:nvSpPr>
        <p:spPr/>
        <p:txBody>
          <a:bodyPr/>
          <a:lstStyle>
            <a:lvl1pPr>
              <a:defRPr/>
            </a:lvl1pPr>
          </a:lstStyle>
          <a:p>
            <a:pPr>
              <a:defRPr/>
            </a:pPr>
            <a:endParaRPr lang="en-GB"/>
          </a:p>
        </p:txBody>
      </p:sp>
      <p:sp>
        <p:nvSpPr>
          <p:cNvPr id="11" name="Rectangle 6"/>
          <p:cNvSpPr>
            <a:spLocks noGrp="1" noChangeArrowheads="1"/>
          </p:cNvSpPr>
          <p:nvPr>
            <p:ph type="sldNum" sz="quarter" idx="12"/>
          </p:nvPr>
        </p:nvSpPr>
        <p:spPr/>
        <p:txBody>
          <a:bodyPr/>
          <a:lstStyle>
            <a:lvl1pPr>
              <a:defRPr/>
            </a:lvl1pPr>
          </a:lstStyle>
          <a:p>
            <a:pPr>
              <a:defRPr/>
            </a:pPr>
            <a:fld id="{2E9C0E63-1788-41F8-84E4-C06FF6AAC6CF}"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69A6660-4675-44D7-8FEA-8B482CE03036}"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961AF1-D91F-48A6-8DE4-1AEE71241DAE}"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6FF732C-D2F8-4767-9A2D-6B4162D84E26}"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CE480B-D93D-458C-B2B0-FDF34DF93AB3}"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9BFADCBE-EF78-4297-867F-848D088F4F66}"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340C968-0089-400E-A5F8-EE42585981F9}"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AAB59624-427B-4C25-835D-B2C1686D5258}" type="datetimeFigureOut">
              <a:rPr lang="en-GB"/>
              <a:pPr>
                <a:defRPr/>
              </a:pPr>
              <a:t>20/09/2023</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250F3B8-C6FA-4F3D-8A49-5C6A781760FE}"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EB589521-EC73-4ADD-8F69-E56B436C8088}" type="datetimeFigureOut">
              <a:rPr lang="en-GB"/>
              <a:pPr>
                <a:defRPr/>
              </a:pPr>
              <a:t>20/09/2023</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C0F4948-AD5B-4F14-A5E6-00443586275D}"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611D7DF-5C7F-4C52-A3EB-BEBF3C147D1C}" type="datetimeFigureOut">
              <a:rPr lang="en-GB"/>
              <a:pPr>
                <a:defRPr/>
              </a:pPr>
              <a:t>20/09/2023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020E5762-8856-4BA9-A67A-702C4625E6D0}"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6B83633-E645-41EC-86DE-5BC21C0C6EF7}" type="datetimeFigureOut">
              <a:rPr lang="en-GB"/>
              <a:pPr>
                <a:defRPr/>
              </a:pPr>
              <a:t>20/09/2023</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CCDD72E-111E-417B-9F37-67B279423F3C}"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A67D836-4970-467D-B83B-CBE0D43F55E2}"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43BDCF3-5722-4F81-80F3-FBC9A8B2DABB}"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A2FCBE-E456-41EF-B86F-E5985933C1AF}"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05A1FD2-1F32-41DB-B7E2-AA47AC142BD0}"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5DA91E3-A7A4-4D5A-A73F-0C40DDC2866F}"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15F78EA-21D6-4B2D-9858-678033DC3415}"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B82730D-8712-49EA-898F-05AEFABA952F}"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B97A85-A756-4F78-99FE-4D75D34D3567}"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5"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sp>
        <p:nvSpPr>
          <p:cNvPr id="6" name="Line 10"/>
          <p:cNvSpPr>
            <a:spLocks noChangeShapeType="1"/>
          </p:cNvSpPr>
          <p:nvPr/>
        </p:nvSpPr>
        <p:spPr bwMode="auto">
          <a:xfrm>
            <a:off x="228600" y="44005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pic>
        <p:nvPicPr>
          <p:cNvPr id="7" name="Picture 11" descr="WCCLogo"/>
          <p:cNvPicPr>
            <a:picLocks noChangeAspect="1" noChangeArrowheads="1"/>
          </p:cNvPicPr>
          <p:nvPr/>
        </p:nvPicPr>
        <p:blipFill>
          <a:blip r:embed="rId2"/>
          <a:srcRect/>
          <a:stretch>
            <a:fillRect/>
          </a:stretch>
        </p:blipFill>
        <p:spPr bwMode="auto">
          <a:xfrm>
            <a:off x="3810000" y="4457700"/>
            <a:ext cx="1524000" cy="512763"/>
          </a:xfrm>
          <a:prstGeom prst="rect">
            <a:avLst/>
          </a:prstGeom>
          <a:noFill/>
          <a:ln w="9525">
            <a:noFill/>
            <a:miter lim="800000"/>
            <a:headEnd/>
            <a:tailEnd/>
          </a:ln>
        </p:spPr>
      </p:pic>
      <p:pic>
        <p:nvPicPr>
          <p:cNvPr id="8" name="Picture 12" descr="W4W Strapline "/>
          <p:cNvPicPr>
            <a:picLocks noChangeAspect="1" noChangeArrowheads="1"/>
          </p:cNvPicPr>
          <p:nvPr/>
        </p:nvPicPr>
        <p:blipFill>
          <a:blip r:embed="rId3"/>
          <a:srcRect/>
          <a:stretch>
            <a:fillRect/>
          </a:stretch>
        </p:blipFill>
        <p:spPr bwMode="auto">
          <a:xfrm>
            <a:off x="6553200" y="4457700"/>
            <a:ext cx="1219200" cy="498475"/>
          </a:xfrm>
          <a:prstGeom prst="rect">
            <a:avLst/>
          </a:prstGeom>
          <a:noFill/>
          <a:ln w="9525">
            <a:noFill/>
            <a:miter lim="800000"/>
            <a:headEnd/>
            <a:tailEnd/>
          </a:ln>
        </p:spPr>
      </p:pic>
      <p:sp>
        <p:nvSpPr>
          <p:cNvPr id="12290" name="Rectangle 2"/>
          <p:cNvSpPr>
            <a:spLocks noGrp="1" noChangeArrowheads="1"/>
          </p:cNvSpPr>
          <p:nvPr>
            <p:ph type="ctrTitle"/>
          </p:nvPr>
        </p:nvSpPr>
        <p:spPr>
          <a:xfrm>
            <a:off x="685800" y="1597819"/>
            <a:ext cx="7772400" cy="1102519"/>
          </a:xfrm>
        </p:spPr>
        <p:txBody>
          <a:bodyPr/>
          <a:lstStyle>
            <a:lvl1pPr>
              <a:defRPr/>
            </a:lvl1pPr>
          </a:lstStyle>
          <a:p>
            <a:pPr lvl="0"/>
            <a:r>
              <a:rPr lang="en-US" noProof="0"/>
              <a:t>Click to edit Master title style</a:t>
            </a:r>
            <a:endParaRPr lang="en-GB" noProof="0"/>
          </a:p>
        </p:txBody>
      </p:sp>
      <p:sp>
        <p:nvSpPr>
          <p:cNvPr id="1229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endParaRPr lang="en-GB" noProof="0"/>
          </a:p>
        </p:txBody>
      </p:sp>
      <p:sp>
        <p:nvSpPr>
          <p:cNvPr id="9" name="Rectangle 4"/>
          <p:cNvSpPr>
            <a:spLocks noGrp="1" noChangeArrowheads="1"/>
          </p:cNvSpPr>
          <p:nvPr>
            <p:ph type="dt" sz="half" idx="10"/>
          </p:nvPr>
        </p:nvSpPr>
        <p:spPr/>
        <p:txBody>
          <a:bodyPr/>
          <a:lstStyle>
            <a:lvl1pPr>
              <a:defRPr/>
            </a:lvl1pPr>
          </a:lstStyle>
          <a:p>
            <a:pPr>
              <a:defRPr/>
            </a:pPr>
            <a:fld id="{43FE9DA6-2CDF-40B1-B1A8-861DE49C910C}" type="datetimeFigureOut">
              <a:rPr lang="en-GB"/>
              <a:pPr>
                <a:defRPr/>
              </a:pPr>
              <a:t>20/09/2023</a:t>
            </a:fld>
            <a:endParaRPr lang="en-GB"/>
          </a:p>
        </p:txBody>
      </p:sp>
      <p:sp>
        <p:nvSpPr>
          <p:cNvPr id="10" name="Rectangle 5"/>
          <p:cNvSpPr>
            <a:spLocks noGrp="1" noChangeArrowheads="1"/>
          </p:cNvSpPr>
          <p:nvPr>
            <p:ph type="ftr" sz="quarter" idx="11"/>
          </p:nvPr>
        </p:nvSpPr>
        <p:spPr/>
        <p:txBody>
          <a:bodyPr/>
          <a:lstStyle>
            <a:lvl1pPr>
              <a:defRPr/>
            </a:lvl1pPr>
          </a:lstStyle>
          <a:p>
            <a:pPr>
              <a:defRPr/>
            </a:pPr>
            <a:endParaRPr lang="en-GB"/>
          </a:p>
        </p:txBody>
      </p:sp>
      <p:sp>
        <p:nvSpPr>
          <p:cNvPr id="11" name="Rectangle 6"/>
          <p:cNvSpPr>
            <a:spLocks noGrp="1" noChangeArrowheads="1"/>
          </p:cNvSpPr>
          <p:nvPr>
            <p:ph type="sldNum" sz="quarter" idx="12"/>
          </p:nvPr>
        </p:nvSpPr>
        <p:spPr/>
        <p:txBody>
          <a:bodyPr/>
          <a:lstStyle>
            <a:lvl1pPr>
              <a:defRPr/>
            </a:lvl1pPr>
          </a:lstStyle>
          <a:p>
            <a:pPr>
              <a:defRPr/>
            </a:pPr>
            <a:fld id="{CDAC70CB-D621-4259-BCD2-520027748BF0}"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00"/>
            <a:ext cx="8229600" cy="85725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961C51A0-880E-4D10-8A88-06AA7B0BB2B0}"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BEEDF55-4DF1-4D4B-A374-A9DEFEC13914}"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9AA6E2-3053-451E-AF6D-122BB71AA07E}"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E43731D-0EA9-4E76-AE8C-5B50AA810823}"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ED484BFE-DF59-42F3-9BAD-131EE726123C}"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A5CA3ED-8EC3-45B8-8068-EEA482CCA2F2}"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F71439D3-CF9E-4094-A531-D12ED0D49D96}" type="datetimeFigureOut">
              <a:rPr lang="en-GB"/>
              <a:pPr>
                <a:defRPr/>
              </a:pPr>
              <a:t>20/09/2023</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8DCCA72-3533-4EF0-88E6-24D41FCE01B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C6DE3-934B-4C26-A94F-09F27E7A8906}" type="datetimeFigureOut">
              <a:rPr lang="en-GB"/>
              <a:pPr>
                <a:defRPr/>
              </a:pPr>
              <a:t>20/09/2023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5752CDF-F99C-469D-95E9-DC655686A23D}"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278EFFAC-C73A-4FC4-BD87-EA4A99474555}" type="datetimeFigureOut">
              <a:rPr lang="en-GB"/>
              <a:pPr>
                <a:defRPr/>
              </a:pPr>
              <a:t>20/09/2023</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E2DE2CD-ACAC-4785-8F5A-71532375AA83}" type="slidenum">
              <a:rPr lang="en-GB"/>
              <a:pPr>
                <a:defRPr/>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269D414-98EA-4835-A11F-7155173FD351}" type="datetimeFigureOut">
              <a:rPr lang="en-GB"/>
              <a:pPr>
                <a:defRPr/>
              </a:pPr>
              <a:t>20/09/2023</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933C5D5-ACB9-43D2-AFC6-454E8FF165E5}" type="slidenum">
              <a:rPr lang="en-GB"/>
              <a:pPr>
                <a:defRPr/>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FD0DDF3-11BF-466B-978C-2BD18ABB3B77}"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D673200-361C-436E-B124-4708478DB15D}" type="slidenum">
              <a:rPr lang="en-GB"/>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0F3ED80-99FA-4AC3-9096-B376C01F38DB}" type="datetimeFigureOut">
              <a:rPr lang="en-GB"/>
              <a:pPr>
                <a:defRPr/>
              </a:pPr>
              <a:t>20/09/2023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F1331E7-21C2-4D83-BCA0-B62E8EB6F421}" type="slidenum">
              <a:rPr lang="en-GB"/>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5E07090-63E3-48DE-87DB-03DEE32F9657}"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3FB04F-8534-4F98-A550-2CECF98BA99C}" type="slidenum">
              <a:rPr lang="en-GB"/>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AB9DBF0-AD64-4005-B317-615BDCEFD00C}" type="datetimeFigureOut">
              <a:rPr lang="en-GB"/>
              <a:pPr>
                <a:defRPr/>
              </a:pPr>
              <a:t>20/09/2023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3129372-E3C6-4581-96A5-3C3AE6BC4083}" type="slidenum">
              <a:rPr lang="en-GB"/>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Plain 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Text Placeholder 3"/>
          <p:cNvSpPr>
            <a:spLocks noGrp="1"/>
          </p:cNvSpPr>
          <p:nvPr>
            <p:ph type="body" sz="quarter" idx="10"/>
          </p:nvPr>
        </p:nvSpPr>
        <p:spPr>
          <a:xfrm>
            <a:off x="467544" y="1167595"/>
            <a:ext cx="8208144" cy="3240361"/>
          </a:xfrm>
          <a:prstGeom prst="rect">
            <a:avLst/>
          </a:prstGeom>
        </p:spPr>
        <p:txBody>
          <a:bodyPr>
            <a:normAutofit/>
          </a:bodyPr>
          <a:lstStyle>
            <a:lvl1pPr marL="0" indent="0">
              <a:buFontTx/>
              <a:buNone/>
              <a:defRPr sz="2300"/>
            </a:lvl1pPr>
            <a:lvl2pPr marL="769307" indent="-329703">
              <a:buFont typeface="Arial" panose="020B0604020202020204" pitchFamily="34" charset="0"/>
              <a:buChar char="•"/>
              <a:defRPr sz="2300"/>
            </a:lvl2pPr>
            <a:lvl3pPr marL="1208911" indent="-329703">
              <a:buFont typeface="Arial" panose="020B0604020202020204" pitchFamily="34" charset="0"/>
              <a:buChar char="•"/>
              <a:defRPr sz="2300"/>
            </a:lvl3pPr>
            <a:lvl4pPr marL="1648514" indent="-329703">
              <a:buFont typeface="Arial" panose="020B0604020202020204" pitchFamily="34" charset="0"/>
              <a:buChar char="•"/>
              <a:defRPr sz="2300"/>
            </a:lvl4pPr>
            <a:lvl5pPr marL="2088118" indent="-329703">
              <a:buFont typeface="Arial" panose="020B0604020202020204" pitchFamily="34" charset="0"/>
              <a:buChar char="•"/>
              <a:defRPr sz="2300"/>
            </a:lvl5pPr>
            <a:lvl6pPr marL="2527722" indent="-329703">
              <a:buFont typeface="Wingdings" panose="05000000000000000000" pitchFamily="2" charset="2"/>
              <a:buChar char="§"/>
              <a:defRPr/>
            </a:lvl6pPr>
            <a:lvl7pPr marL="2967326" indent="-329703">
              <a:buFont typeface="Wingdings" panose="05000000000000000000" pitchFamily="2" charset="2"/>
              <a:buChar char="§"/>
              <a:defRPr/>
            </a:lvl7pPr>
            <a:lvl8pPr marL="3406930" indent="-329703">
              <a:buFont typeface="Wingdings" panose="05000000000000000000" pitchFamily="2" charset="2"/>
              <a:buChar char="§"/>
              <a:defRPr/>
            </a:lvl8pPr>
            <a:lvl9pPr marL="3846534" indent="-329703">
              <a:buFont typeface="Wingdings" panose="05000000000000000000" pitchFamily="2" charset="2"/>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398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794"/>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4"/>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2"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BEA201-7DF1-411F-9E83-AC13DE2EF226}" type="datetimeFigureOut">
              <a:rPr lang="en-GB"/>
              <a:pPr>
                <a:defRPr/>
              </a:pPr>
              <a:t>20/09/2023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03510F9-883E-490D-B00D-910C3899E205}"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6FD602-0F3E-413F-9CDF-553C4A8EB49E}" type="datetimeFigureOut">
              <a:rPr lang="en-GB"/>
              <a:pPr>
                <a:defRPr/>
              </a:pPr>
              <a:t>20/09/2023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7FD5B6B-A94F-4FEF-BC0D-A81486624C1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8.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ea typeface="ＭＳ Ｐゴシック" charset="-128"/>
                <a:cs typeface="+mn-cs"/>
              </a:defRPr>
            </a:lvl1pPr>
          </a:lstStyle>
          <a:p>
            <a:pPr>
              <a:defRPr/>
            </a:pPr>
            <a:fld id="{AE99C75B-1785-4463-97D2-8CBCEAABF315}" type="datetimeFigureOut">
              <a:rPr lang="en-GB"/>
              <a:pPr>
                <a:defRPr/>
              </a:pPr>
              <a:t>20/09/2023</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cs typeface="+mn-cs"/>
              </a:defRPr>
            </a:lvl1pPr>
          </a:lstStyle>
          <a:p>
            <a:pPr>
              <a:defRPr/>
            </a:pPr>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ea typeface="ＭＳ Ｐゴシック" charset="-128"/>
                <a:cs typeface="+mn-cs"/>
              </a:defRPr>
            </a:lvl1pPr>
          </a:lstStyle>
          <a:p>
            <a:pPr>
              <a:defRPr/>
            </a:pPr>
            <a:fld id="{D9875F26-C07E-4A7A-A91B-1F267208709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1747" name="Rectangle 3"/>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00" name="Rectangle 4"/>
          <p:cNvSpPr>
            <a:spLocks noGrp="1" noChangeArrowheads="1"/>
          </p:cNvSpPr>
          <p:nvPr>
            <p:ph type="dt" sz="half" idx="2"/>
          </p:nvPr>
        </p:nvSpPr>
        <p:spPr bwMode="auto">
          <a:xfrm>
            <a:off x="457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fld id="{96C01C4A-C5DD-4D30-843C-D22FEC39A637}" type="datetimeFigureOut">
              <a:rPr lang="en-GB"/>
              <a:pPr>
                <a:defRPr/>
              </a:pPr>
              <a:t>20/09/2023</a:t>
            </a:fld>
            <a:endParaRPr lang="en-GB"/>
          </a:p>
        </p:txBody>
      </p:sp>
      <p:sp>
        <p:nvSpPr>
          <p:cNvPr id="4101" name="Rectangle 5"/>
          <p:cNvSpPr>
            <a:spLocks noGrp="1" noChangeArrowheads="1"/>
          </p:cNvSpPr>
          <p:nvPr>
            <p:ph type="ftr" sz="quarter" idx="3"/>
          </p:nvPr>
        </p:nvSpPr>
        <p:spPr bwMode="auto">
          <a:xfrm>
            <a:off x="3124200" y="4684713"/>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GB"/>
          </a:p>
        </p:txBody>
      </p:sp>
      <p:sp>
        <p:nvSpPr>
          <p:cNvPr id="4102" name="Rectangle 6"/>
          <p:cNvSpPr>
            <a:spLocks noGrp="1" noChangeArrowheads="1"/>
          </p:cNvSpPr>
          <p:nvPr>
            <p:ph type="sldNum" sz="quarter" idx="4"/>
          </p:nvPr>
        </p:nvSpPr>
        <p:spPr bwMode="auto">
          <a:xfrm>
            <a:off x="6553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31C1BC18-FCC9-4156-B6C9-B76C9A4E6BD0}" type="slidenum">
              <a:rPr lang="en-GB"/>
              <a:pPr>
                <a:defRPr/>
              </a:pPr>
              <a:t>‹#›</a:t>
            </a:fld>
            <a:endParaRPr lang="en-GB"/>
          </a:p>
        </p:txBody>
      </p:sp>
      <p:sp>
        <p:nvSpPr>
          <p:cNvPr id="4103"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4104"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pic>
        <p:nvPicPr>
          <p:cNvPr id="31753" name="Picture 9" descr="WCCLogo"/>
          <p:cNvPicPr>
            <a:picLocks noChangeAspect="1" noChangeArrowheads="1"/>
          </p:cNvPicPr>
          <p:nvPr/>
        </p:nvPicPr>
        <p:blipFill>
          <a:blip r:embed="rId14"/>
          <a:srcRect/>
          <a:stretch>
            <a:fillRect/>
          </a:stretch>
        </p:blipFill>
        <p:spPr bwMode="auto">
          <a:xfrm>
            <a:off x="228600" y="4613275"/>
            <a:ext cx="1060450" cy="357188"/>
          </a:xfrm>
          <a:prstGeom prst="rect">
            <a:avLst/>
          </a:prstGeom>
          <a:noFill/>
          <a:ln w="9525">
            <a:noFill/>
            <a:miter lim="800000"/>
            <a:headEnd/>
            <a:tailEnd/>
          </a:ln>
        </p:spPr>
      </p:pic>
      <p:sp>
        <p:nvSpPr>
          <p:cNvPr id="4106" name="Line 10"/>
          <p:cNvSpPr>
            <a:spLocks noChangeShapeType="1"/>
          </p:cNvSpPr>
          <p:nvPr/>
        </p:nvSpPr>
        <p:spPr bwMode="auto">
          <a:xfrm>
            <a:off x="228600" y="45148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370"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45059" name="Rectangle 3"/>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00" name="Rectangle 4"/>
          <p:cNvSpPr>
            <a:spLocks noGrp="1" noChangeArrowheads="1"/>
          </p:cNvSpPr>
          <p:nvPr>
            <p:ph type="dt" sz="half" idx="2"/>
          </p:nvPr>
        </p:nvSpPr>
        <p:spPr bwMode="auto">
          <a:xfrm>
            <a:off x="457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fld id="{BB64EAD2-284D-4FCD-90EF-EC693E0ECF2C}" type="datetimeFigureOut">
              <a:rPr lang="en-GB"/>
              <a:pPr>
                <a:defRPr/>
              </a:pPr>
              <a:t>20/09/2023</a:t>
            </a:fld>
            <a:endParaRPr lang="en-GB"/>
          </a:p>
        </p:txBody>
      </p:sp>
      <p:sp>
        <p:nvSpPr>
          <p:cNvPr id="4101" name="Rectangle 5"/>
          <p:cNvSpPr>
            <a:spLocks noGrp="1" noChangeArrowheads="1"/>
          </p:cNvSpPr>
          <p:nvPr>
            <p:ph type="ftr" sz="quarter" idx="3"/>
          </p:nvPr>
        </p:nvSpPr>
        <p:spPr bwMode="auto">
          <a:xfrm>
            <a:off x="3124200" y="4684713"/>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GB"/>
          </a:p>
        </p:txBody>
      </p:sp>
      <p:sp>
        <p:nvSpPr>
          <p:cNvPr id="4102" name="Rectangle 6"/>
          <p:cNvSpPr>
            <a:spLocks noGrp="1" noChangeArrowheads="1"/>
          </p:cNvSpPr>
          <p:nvPr>
            <p:ph type="sldNum" sz="quarter" idx="4"/>
          </p:nvPr>
        </p:nvSpPr>
        <p:spPr bwMode="auto">
          <a:xfrm>
            <a:off x="6553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4435AF5B-E351-4C95-B37C-22B4D1D7CB05}" type="slidenum">
              <a:rPr lang="en-GB"/>
              <a:pPr>
                <a:defRPr/>
              </a:pPr>
              <a:t>‹#›</a:t>
            </a:fld>
            <a:endParaRPr lang="en-GB"/>
          </a:p>
        </p:txBody>
      </p:sp>
      <p:sp>
        <p:nvSpPr>
          <p:cNvPr id="4103"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4104"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pic>
        <p:nvPicPr>
          <p:cNvPr id="45065" name="Picture 9" descr="WCCLogo"/>
          <p:cNvPicPr>
            <a:picLocks noChangeAspect="1" noChangeArrowheads="1"/>
          </p:cNvPicPr>
          <p:nvPr/>
        </p:nvPicPr>
        <p:blipFill>
          <a:blip r:embed="rId14"/>
          <a:srcRect/>
          <a:stretch>
            <a:fillRect/>
          </a:stretch>
        </p:blipFill>
        <p:spPr bwMode="auto">
          <a:xfrm>
            <a:off x="228600" y="4613275"/>
            <a:ext cx="1060450" cy="357188"/>
          </a:xfrm>
          <a:prstGeom prst="rect">
            <a:avLst/>
          </a:prstGeom>
          <a:noFill/>
          <a:ln w="9525">
            <a:noFill/>
            <a:miter lim="800000"/>
            <a:headEnd/>
            <a:tailEnd/>
          </a:ln>
        </p:spPr>
      </p:pic>
      <p:sp>
        <p:nvSpPr>
          <p:cNvPr id="4106" name="Line 10"/>
          <p:cNvSpPr>
            <a:spLocks noChangeShapeType="1"/>
          </p:cNvSpPr>
          <p:nvPr/>
        </p:nvSpPr>
        <p:spPr bwMode="auto">
          <a:xfrm>
            <a:off x="228600" y="45148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372"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58371" name="Rectangle 3"/>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00" name="Rectangle 4"/>
          <p:cNvSpPr>
            <a:spLocks noGrp="1" noChangeArrowheads="1"/>
          </p:cNvSpPr>
          <p:nvPr>
            <p:ph type="dt" sz="half" idx="2"/>
          </p:nvPr>
        </p:nvSpPr>
        <p:spPr bwMode="auto">
          <a:xfrm>
            <a:off x="457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fld id="{5703F139-B24B-46D5-BCCC-56DDE09403AD}" type="datetimeFigureOut">
              <a:rPr lang="en-GB"/>
              <a:pPr>
                <a:defRPr/>
              </a:pPr>
              <a:t>20/09/2023</a:t>
            </a:fld>
            <a:endParaRPr lang="en-GB"/>
          </a:p>
        </p:txBody>
      </p:sp>
      <p:sp>
        <p:nvSpPr>
          <p:cNvPr id="4101" name="Rectangle 5"/>
          <p:cNvSpPr>
            <a:spLocks noGrp="1" noChangeArrowheads="1"/>
          </p:cNvSpPr>
          <p:nvPr>
            <p:ph type="ftr" sz="quarter" idx="3"/>
          </p:nvPr>
        </p:nvSpPr>
        <p:spPr bwMode="auto">
          <a:xfrm>
            <a:off x="3124200" y="4684713"/>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GB"/>
          </a:p>
        </p:txBody>
      </p:sp>
      <p:sp>
        <p:nvSpPr>
          <p:cNvPr id="4102" name="Rectangle 6"/>
          <p:cNvSpPr>
            <a:spLocks noGrp="1" noChangeArrowheads="1"/>
          </p:cNvSpPr>
          <p:nvPr>
            <p:ph type="sldNum" sz="quarter" idx="4"/>
          </p:nvPr>
        </p:nvSpPr>
        <p:spPr bwMode="auto">
          <a:xfrm>
            <a:off x="6553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A634B61F-9038-4B7F-ABDA-67454EA7ADF6}" type="slidenum">
              <a:rPr lang="en-GB"/>
              <a:pPr>
                <a:defRPr/>
              </a:pPr>
              <a:t>‹#›</a:t>
            </a:fld>
            <a:endParaRPr lang="en-GB"/>
          </a:p>
        </p:txBody>
      </p:sp>
      <p:sp>
        <p:nvSpPr>
          <p:cNvPr id="4103"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4104"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pic>
        <p:nvPicPr>
          <p:cNvPr id="58377" name="Picture 9" descr="WCCLogo"/>
          <p:cNvPicPr>
            <a:picLocks noChangeAspect="1" noChangeArrowheads="1"/>
          </p:cNvPicPr>
          <p:nvPr/>
        </p:nvPicPr>
        <p:blipFill>
          <a:blip r:embed="rId13"/>
          <a:srcRect/>
          <a:stretch>
            <a:fillRect/>
          </a:stretch>
        </p:blipFill>
        <p:spPr bwMode="auto">
          <a:xfrm>
            <a:off x="228600" y="4613275"/>
            <a:ext cx="1060450" cy="357188"/>
          </a:xfrm>
          <a:prstGeom prst="rect">
            <a:avLst/>
          </a:prstGeom>
          <a:noFill/>
          <a:ln w="9525">
            <a:noFill/>
            <a:miter lim="800000"/>
            <a:headEnd/>
            <a:tailEnd/>
          </a:ln>
        </p:spPr>
      </p:pic>
      <p:sp>
        <p:nvSpPr>
          <p:cNvPr id="4106" name="Line 10"/>
          <p:cNvSpPr>
            <a:spLocks noChangeShapeType="1"/>
          </p:cNvSpPr>
          <p:nvPr/>
        </p:nvSpPr>
        <p:spPr bwMode="auto">
          <a:xfrm>
            <a:off x="228600" y="45148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374"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70659" name="Rectangle 3"/>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00" name="Rectangle 4"/>
          <p:cNvSpPr>
            <a:spLocks noGrp="1" noChangeArrowheads="1"/>
          </p:cNvSpPr>
          <p:nvPr>
            <p:ph type="dt" sz="half" idx="2"/>
          </p:nvPr>
        </p:nvSpPr>
        <p:spPr bwMode="auto">
          <a:xfrm>
            <a:off x="457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fld id="{5D22C71D-6F70-4681-9DF6-45CD4E791810}" type="datetimeFigureOut">
              <a:rPr lang="en-GB"/>
              <a:pPr>
                <a:defRPr/>
              </a:pPr>
              <a:t>20/09/2023</a:t>
            </a:fld>
            <a:endParaRPr lang="en-GB"/>
          </a:p>
        </p:txBody>
      </p:sp>
      <p:sp>
        <p:nvSpPr>
          <p:cNvPr id="4101" name="Rectangle 5"/>
          <p:cNvSpPr>
            <a:spLocks noGrp="1" noChangeArrowheads="1"/>
          </p:cNvSpPr>
          <p:nvPr>
            <p:ph type="ftr" sz="quarter" idx="3"/>
          </p:nvPr>
        </p:nvSpPr>
        <p:spPr bwMode="auto">
          <a:xfrm>
            <a:off x="3124200" y="4684713"/>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GB"/>
          </a:p>
        </p:txBody>
      </p:sp>
      <p:sp>
        <p:nvSpPr>
          <p:cNvPr id="4102" name="Rectangle 6"/>
          <p:cNvSpPr>
            <a:spLocks noGrp="1" noChangeArrowheads="1"/>
          </p:cNvSpPr>
          <p:nvPr>
            <p:ph type="sldNum" sz="quarter" idx="4"/>
          </p:nvPr>
        </p:nvSpPr>
        <p:spPr bwMode="auto">
          <a:xfrm>
            <a:off x="6553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C2384C49-2BEE-4393-9EDF-45BB8C2BDD08}" type="slidenum">
              <a:rPr lang="en-GB"/>
              <a:pPr>
                <a:defRPr/>
              </a:pPr>
              <a:t>‹#›</a:t>
            </a:fld>
            <a:endParaRPr lang="en-GB"/>
          </a:p>
        </p:txBody>
      </p:sp>
      <p:sp>
        <p:nvSpPr>
          <p:cNvPr id="4103" name="Rectangle 7"/>
          <p:cNvSpPr>
            <a:spLocks noChangeArrowheads="1"/>
          </p:cNvSpPr>
          <p:nvPr/>
        </p:nvSpPr>
        <p:spPr bwMode="auto">
          <a:xfrm>
            <a:off x="0" y="0"/>
            <a:ext cx="9144000" cy="285750"/>
          </a:xfrm>
          <a:prstGeom prst="rect">
            <a:avLst/>
          </a:prstGeom>
          <a:solidFill>
            <a:srgbClr val="008000"/>
          </a:solidFill>
          <a:ln w="9525">
            <a:solidFill>
              <a:schemeClr val="tx1"/>
            </a:solidFill>
            <a:miter lim="800000"/>
            <a:headEnd/>
            <a:tailEnd/>
          </a:ln>
          <a:effectLst/>
        </p:spPr>
        <p:txBody>
          <a:bodyPr wrap="none" anchor="ctr"/>
          <a:lstStyle/>
          <a:p>
            <a:pPr>
              <a:defRPr/>
            </a:pPr>
            <a:endParaRPr lang="en-GB">
              <a:ea typeface="ＭＳ Ｐゴシック" charset="-128"/>
              <a:cs typeface="+mn-cs"/>
            </a:endParaRPr>
          </a:p>
        </p:txBody>
      </p:sp>
      <p:sp>
        <p:nvSpPr>
          <p:cNvPr id="4104" name="Text Box 8"/>
          <p:cNvSpPr txBox="1">
            <a:spLocks noChangeArrowheads="1"/>
          </p:cNvSpPr>
          <p:nvPr/>
        </p:nvSpPr>
        <p:spPr bwMode="auto">
          <a:xfrm>
            <a:off x="0" y="57150"/>
            <a:ext cx="9144000" cy="276225"/>
          </a:xfrm>
          <a:prstGeom prst="rect">
            <a:avLst/>
          </a:prstGeom>
          <a:noFill/>
          <a:ln>
            <a:noFill/>
          </a:ln>
          <a:effectLst/>
        </p:spPr>
        <p:txBody>
          <a:bodyPr>
            <a:spAutoFit/>
          </a:bodyPr>
          <a:lstStyle/>
          <a:p>
            <a:pPr algn="ctr">
              <a:spcBef>
                <a:spcPct val="50000"/>
              </a:spcBef>
              <a:defRPr/>
            </a:pPr>
            <a:r>
              <a:rPr lang="en-GB" sz="1200" b="1">
                <a:solidFill>
                  <a:schemeClr val="bg1"/>
                </a:solidFill>
                <a:ea typeface="ＭＳ Ｐゴシック" charset="-128"/>
                <a:cs typeface="+mn-cs"/>
              </a:rPr>
              <a:t>Resources</a:t>
            </a:r>
          </a:p>
        </p:txBody>
      </p:sp>
      <p:pic>
        <p:nvPicPr>
          <p:cNvPr id="70665" name="Picture 9" descr="WCCLogo"/>
          <p:cNvPicPr>
            <a:picLocks noChangeAspect="1" noChangeArrowheads="1"/>
          </p:cNvPicPr>
          <p:nvPr/>
        </p:nvPicPr>
        <p:blipFill>
          <a:blip r:embed="rId14"/>
          <a:srcRect/>
          <a:stretch>
            <a:fillRect/>
          </a:stretch>
        </p:blipFill>
        <p:spPr bwMode="auto">
          <a:xfrm>
            <a:off x="228600" y="4613275"/>
            <a:ext cx="1060450" cy="357188"/>
          </a:xfrm>
          <a:prstGeom prst="rect">
            <a:avLst/>
          </a:prstGeom>
          <a:noFill/>
          <a:ln w="9525">
            <a:noFill/>
            <a:miter lim="800000"/>
            <a:headEnd/>
            <a:tailEnd/>
          </a:ln>
        </p:spPr>
      </p:pic>
      <p:sp>
        <p:nvSpPr>
          <p:cNvPr id="4106" name="Line 10"/>
          <p:cNvSpPr>
            <a:spLocks noChangeShapeType="1"/>
          </p:cNvSpPr>
          <p:nvPr/>
        </p:nvSpPr>
        <p:spPr bwMode="auto">
          <a:xfrm>
            <a:off x="228600" y="4514850"/>
            <a:ext cx="8763000" cy="0"/>
          </a:xfrm>
          <a:prstGeom prst="line">
            <a:avLst/>
          </a:prstGeom>
          <a:noFill/>
          <a:ln w="6350">
            <a:solidFill>
              <a:schemeClr val="tx1"/>
            </a:solidFill>
            <a:round/>
            <a:headEnd/>
            <a:tailEnd/>
          </a:ln>
          <a:effectLst/>
        </p:spPr>
        <p:txBody>
          <a:bodyPr/>
          <a:lstStyle/>
          <a:p>
            <a:pPr>
              <a:defRPr/>
            </a:pPr>
            <a:endParaRPr lang="en-GB">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375"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6.xml"/><Relationship Id="rId5" Type="http://schemas.openxmlformats.org/officeDocument/2006/relationships/image" Target="../media/image2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6.xml"/><Relationship Id="rId5" Type="http://schemas.openxmlformats.org/officeDocument/2006/relationships/hyperlink" Target="https://www.get-information-schools.service.gov.uk/" TargetMode="External"/><Relationship Id="rId4" Type="http://schemas.openxmlformats.org/officeDocument/2006/relationships/hyperlink" Target="https://www.ukrlp.co.u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6.xml"/><Relationship Id="rId4" Type="http://schemas.openxmlformats.org/officeDocument/2006/relationships/hyperlink" Target="https://www.gov.uk/government/publications/introduction-of-t-levels/introduction-of-t-level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sd.we-learn.com/downloads" TargetMode="External"/><Relationship Id="rId2" Type="http://schemas.openxmlformats.org/officeDocument/2006/relationships/hyperlink" Target="http://bit.ly/midaspages" TargetMode="External"/><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6.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v.uk/guidance/complete-the-school-census" TargetMode="External"/><Relationship Id="rId7" Type="http://schemas.openxmlformats.org/officeDocument/2006/relationships/hyperlink" Target="https://www.gov.uk/government/collections/funding-education-for-16-to-19-year-olds" TargetMode="External"/><Relationship Id="rId2" Type="http://schemas.openxmlformats.org/officeDocument/2006/relationships/notesSlide" Target="../notesSlides/notesSlide36.xml"/><Relationship Id="rId1" Type="http://schemas.openxmlformats.org/officeDocument/2006/relationships/slideLayout" Target="../slideLayouts/slideLayout66.xml"/><Relationship Id="rId6" Type="http://schemas.openxmlformats.org/officeDocument/2006/relationships/hyperlink" Target="https://collectdata.education.gov.uk/qwsweb/default.aspx" TargetMode="External"/><Relationship Id="rId5" Type="http://schemas.openxmlformats.org/officeDocument/2006/relationships/hyperlink" Target="https://www.gov.uk/guidance/16-to-19-education-funding-guidance" TargetMode="External"/><Relationship Id="rId4" Type="http://schemas.openxmlformats.org/officeDocument/2006/relationships/hyperlink" Target="https://www.gov.uk/government/publications/interactive-post-16-school-cens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hyperlink" Target="http://www.education.gov.uk/section96" TargetMode="External"/><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66.xml"/><Relationship Id="rId6" Type="http://schemas.openxmlformats.org/officeDocument/2006/relationships/hyperlink" Target="https://www.ukrlp.co.uk/" TargetMode="External"/><Relationship Id="rId5" Type="http://schemas.openxmlformats.org/officeDocument/2006/relationships/hyperlink" Target="https://data.gov.uk/dataset/6f979630-d806-4641-9a89-acf1d3b66a31/learning-aim-reference-service" TargetMode="External"/><Relationship Id="rId4" Type="http://schemas.openxmlformats.org/officeDocument/2006/relationships/hyperlink" Target="http://register.ofqual.gov.u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6.xml"/><Relationship Id="rId5" Type="http://schemas.openxmlformats.org/officeDocument/2006/relationships/hyperlink" Target="http://wsd.we-learn.com/downloads" TargetMode="External"/><Relationship Id="rId4" Type="http://schemas.openxmlformats.org/officeDocument/2006/relationships/hyperlink" Target="http://bit.ly/midaspag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484F720-3C09-423C-B35B-B268C46C1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461" y="4532457"/>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E3F8DD49-67B4-4D2A-A9F2-B85B0531E123}"/>
              </a:ext>
            </a:extLst>
          </p:cNvPr>
          <p:cNvSpPr>
            <a:spLocks noGrp="1"/>
          </p:cNvSpPr>
          <p:nvPr>
            <p:ph type="title"/>
          </p:nvPr>
        </p:nvSpPr>
        <p:spPr>
          <a:xfrm>
            <a:off x="573974" y="840938"/>
            <a:ext cx="8229600" cy="857250"/>
          </a:xfrm>
        </p:spPr>
        <p:txBody>
          <a:bodyPr/>
          <a:lstStyle/>
          <a:p>
            <a:pPr eaLnBrk="1" hangingPunct="1"/>
            <a:r>
              <a:rPr lang="en-GB" b="1" dirty="0"/>
              <a:t>Post 16 Workshop 2023</a:t>
            </a:r>
          </a:p>
        </p:txBody>
      </p:sp>
      <p:sp>
        <p:nvSpPr>
          <p:cNvPr id="6" name="TextBox 4">
            <a:extLst>
              <a:ext uri="{FF2B5EF4-FFF2-40B4-BE49-F238E27FC236}">
                <a16:creationId xmlns:a16="http://schemas.microsoft.com/office/drawing/2014/main" id="{F04B854D-873A-404A-A4C5-3304A157135B}"/>
              </a:ext>
            </a:extLst>
          </p:cNvPr>
          <p:cNvSpPr txBox="1">
            <a:spLocks noGrp="1" noChangeArrowheads="1"/>
          </p:cNvSpPr>
          <p:nvPr>
            <p:ph idx="1"/>
          </p:nvPr>
        </p:nvSpPr>
        <p:spPr bwMode="auto">
          <a:xfrm>
            <a:off x="595745" y="2336223"/>
            <a:ext cx="8229600" cy="1249573"/>
          </a:xfrm>
          <a:prstGeom prst="rect">
            <a:avLst/>
          </a:prstGeom>
          <a:noFill/>
          <a:ln w="9525">
            <a:noFill/>
            <a:miter lim="800000"/>
            <a:headEnd/>
            <a:tailEnd/>
          </a:ln>
        </p:spPr>
        <p:txBody>
          <a:bodyPr wrap="square">
            <a:spAutoFit/>
          </a:bodyPr>
          <a:lstStyle/>
          <a:p>
            <a:pPr marL="0" indent="0" algn="ctr">
              <a:buNone/>
            </a:pPr>
            <a:r>
              <a:rPr lang="en-GB" b="1" dirty="0"/>
              <a:t>MIDAS Team</a:t>
            </a:r>
          </a:p>
          <a:p>
            <a:pPr marL="0" indent="0" algn="ctr">
              <a:buNone/>
            </a:pPr>
            <a:endParaRPr lang="en-GB" sz="1200" b="1" dirty="0"/>
          </a:p>
          <a:p>
            <a:pPr marL="0" indent="803275" algn="ctr">
              <a:buNone/>
              <a:tabLst>
                <a:tab pos="2778125" algn="l"/>
                <a:tab pos="2868613" algn="l"/>
                <a:tab pos="2957513" algn="l"/>
                <a:tab pos="3048000" algn="l"/>
                <a:tab pos="3408363" algn="l"/>
              </a:tabLst>
            </a:pPr>
            <a:r>
              <a:rPr lang="en-GB" sz="2400" b="1" dirty="0"/>
              <a:t>Heather Tzemis</a:t>
            </a:r>
          </a:p>
        </p:txBody>
      </p:sp>
    </p:spTree>
    <p:extLst>
      <p:ext uri="{BB962C8B-B14F-4D97-AF65-F5344CB8AC3E}">
        <p14:creationId xmlns:p14="http://schemas.microsoft.com/office/powerpoint/2010/main" val="24124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71945" y="421513"/>
            <a:ext cx="7854429"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Use of Course Manager</a:t>
            </a:r>
          </a:p>
        </p:txBody>
      </p:sp>
      <p:sp>
        <p:nvSpPr>
          <p:cNvPr id="2" name="Content Placeholder 1"/>
          <p:cNvSpPr>
            <a:spLocks noGrp="1"/>
          </p:cNvSpPr>
          <p:nvPr>
            <p:ph idx="1"/>
          </p:nvPr>
        </p:nvSpPr>
        <p:spPr>
          <a:xfrm>
            <a:off x="754043" y="1214327"/>
            <a:ext cx="7772331" cy="3232982"/>
          </a:xfrm>
        </p:spPr>
        <p:txBody>
          <a:bodyPr/>
          <a:lstStyle/>
          <a:p>
            <a:r>
              <a:rPr lang="en-GB" sz="2400" dirty="0"/>
              <a:t>Course Manager enables schools to accurately maintain Learning Aims data </a:t>
            </a:r>
            <a:r>
              <a:rPr lang="en-GB" sz="2400" u="sng" dirty="0">
                <a:solidFill>
                  <a:srgbClr val="C00000"/>
                </a:solidFill>
              </a:rPr>
              <a:t>throughout</a:t>
            </a:r>
            <a:r>
              <a:rPr lang="en-GB" sz="2400" dirty="0"/>
              <a:t> the school year.</a:t>
            </a:r>
          </a:p>
          <a:p>
            <a:r>
              <a:rPr lang="en-GB" sz="2400" dirty="0"/>
              <a:t>Please try not to leave it all until </a:t>
            </a:r>
          </a:p>
          <a:p>
            <a:pPr marL="57150" indent="0">
              <a:buNone/>
            </a:pPr>
            <a:r>
              <a:rPr lang="en-GB" sz="2400" dirty="0"/>
              <a:t>    just before Census day!</a:t>
            </a:r>
          </a:p>
          <a:p>
            <a:pPr marL="0" indent="0">
              <a:buNone/>
            </a:pPr>
            <a:endParaRPr lang="en-GB" sz="2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369" y="4551363"/>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Procrastination: Tips for Helping your Procrastinators...Now">
            <a:extLst>
              <a:ext uri="{FF2B5EF4-FFF2-40B4-BE49-F238E27FC236}">
                <a16:creationId xmlns:a16="http://schemas.microsoft.com/office/drawing/2014/main" id="{D4D5A301-F6AE-4B6D-A75B-E289C287F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874" y="273238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896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sz="3200" b="1" dirty="0"/>
              <a:t>What is a Course?</a:t>
            </a:r>
          </a:p>
        </p:txBody>
      </p:sp>
      <p:sp>
        <p:nvSpPr>
          <p:cNvPr id="8195" name="Content Placeholder 1"/>
          <p:cNvSpPr>
            <a:spLocks noGrp="1"/>
          </p:cNvSpPr>
          <p:nvPr>
            <p:ph idx="1"/>
          </p:nvPr>
        </p:nvSpPr>
        <p:spPr>
          <a:xfrm>
            <a:off x="755649" y="931934"/>
            <a:ext cx="7873093" cy="3665069"/>
          </a:xfrm>
        </p:spPr>
        <p:txBody>
          <a:bodyPr/>
          <a:lstStyle/>
          <a:p>
            <a:pPr marL="0" indent="0">
              <a:buFontTx/>
              <a:buNone/>
              <a:defRPr/>
            </a:pPr>
            <a:r>
              <a:rPr lang="en-GB" altLang="en-US" sz="1700" dirty="0"/>
              <a:t>A course is a subject being studied at a particular level.</a:t>
            </a:r>
          </a:p>
          <a:p>
            <a:pPr marL="0" indent="0">
              <a:buFontTx/>
              <a:buNone/>
              <a:defRPr/>
            </a:pPr>
            <a:endParaRPr lang="en-GB" altLang="en-US" sz="1700" dirty="0"/>
          </a:p>
          <a:p>
            <a:pPr marL="0" indent="0">
              <a:buFontTx/>
              <a:buNone/>
              <a:defRPr/>
            </a:pPr>
            <a:endParaRPr lang="en-GB" altLang="en-US" sz="1700" dirty="0"/>
          </a:p>
          <a:p>
            <a:pPr marL="0" indent="0">
              <a:buFontTx/>
              <a:buNone/>
              <a:defRPr/>
            </a:pPr>
            <a:endParaRPr lang="en-GB" altLang="en-US" sz="1700" dirty="0"/>
          </a:p>
          <a:p>
            <a:pPr marL="0" indent="0">
              <a:buFontTx/>
              <a:buNone/>
              <a:defRPr/>
            </a:pPr>
            <a:endParaRPr lang="en-GB" altLang="en-US" sz="1700" dirty="0"/>
          </a:p>
          <a:p>
            <a:pPr marL="0" indent="0">
              <a:buFontTx/>
              <a:buNone/>
              <a:defRPr/>
            </a:pPr>
            <a:endParaRPr lang="en-GB" altLang="en-US" sz="1700" dirty="0"/>
          </a:p>
          <a:p>
            <a:pPr marL="0" indent="0">
              <a:buFontTx/>
              <a:buNone/>
              <a:defRPr/>
            </a:pPr>
            <a:endParaRPr lang="en-GB" altLang="en-US" sz="1700" dirty="0"/>
          </a:p>
          <a:p>
            <a:pPr>
              <a:defRPr/>
            </a:pPr>
            <a:endParaRPr lang="en-GB" altLang="en-US" sz="800" dirty="0"/>
          </a:p>
          <a:p>
            <a:pPr>
              <a:defRPr/>
            </a:pPr>
            <a:r>
              <a:rPr lang="en-GB" altLang="en-US" sz="1400" dirty="0"/>
              <a:t>As well as </a:t>
            </a:r>
            <a:r>
              <a:rPr lang="en-GB" altLang="en-US" sz="1400" b="1" dirty="0">
                <a:solidFill>
                  <a:srgbClr val="00B0F0"/>
                </a:solidFill>
              </a:rPr>
              <a:t>Subject</a:t>
            </a:r>
            <a:r>
              <a:rPr lang="en-GB" altLang="en-US" sz="1400" dirty="0"/>
              <a:t>, </a:t>
            </a:r>
            <a:r>
              <a:rPr lang="en-GB" altLang="en-US" sz="1400" b="1" dirty="0">
                <a:solidFill>
                  <a:srgbClr val="00B0F0"/>
                </a:solidFill>
              </a:rPr>
              <a:t>Level</a:t>
            </a:r>
            <a:r>
              <a:rPr lang="en-GB" altLang="en-US" sz="1400" dirty="0"/>
              <a:t> and </a:t>
            </a:r>
            <a:r>
              <a:rPr lang="en-GB" altLang="en-US" sz="1400" b="1" dirty="0">
                <a:solidFill>
                  <a:srgbClr val="00B0F0"/>
                </a:solidFill>
              </a:rPr>
              <a:t>Memberships</a:t>
            </a:r>
            <a:r>
              <a:rPr lang="en-GB" altLang="en-US" sz="1400" dirty="0"/>
              <a:t>, courses also hold information on;</a:t>
            </a:r>
          </a:p>
          <a:p>
            <a:pPr>
              <a:buClr>
                <a:schemeClr val="tx1"/>
              </a:buClr>
              <a:defRPr/>
            </a:pPr>
            <a:r>
              <a:rPr lang="en-GB" altLang="en-US" sz="1400" b="1" dirty="0">
                <a:solidFill>
                  <a:srgbClr val="00B0F0"/>
                </a:solidFill>
              </a:rPr>
              <a:t>Planned Qualification </a:t>
            </a:r>
            <a:r>
              <a:rPr lang="en-GB" altLang="en-US" sz="1400" dirty="0"/>
              <a:t>and </a:t>
            </a:r>
            <a:r>
              <a:rPr lang="en-GB" altLang="en-US" sz="1400" b="1" dirty="0">
                <a:solidFill>
                  <a:srgbClr val="00B0F0"/>
                </a:solidFill>
              </a:rPr>
              <a:t>Non-Qualification Hours</a:t>
            </a:r>
          </a:p>
          <a:p>
            <a:pPr>
              <a:buClr>
                <a:schemeClr val="tx1"/>
              </a:buClr>
              <a:defRPr/>
            </a:pPr>
            <a:r>
              <a:rPr lang="en-GB" altLang="en-US" sz="1400" b="1" dirty="0">
                <a:solidFill>
                  <a:srgbClr val="00B0F0"/>
                </a:solidFill>
              </a:rPr>
              <a:t>Nationally recognised Qualification Numbers </a:t>
            </a:r>
            <a:r>
              <a:rPr lang="en-GB" altLang="en-US" sz="1400" dirty="0"/>
              <a:t>(QNs, previously known as QANs)</a:t>
            </a:r>
          </a:p>
          <a:p>
            <a:pPr>
              <a:defRPr/>
            </a:pPr>
            <a:r>
              <a:rPr lang="en-GB" altLang="en-US" sz="1400" dirty="0"/>
              <a:t>Links to </a:t>
            </a:r>
            <a:r>
              <a:rPr lang="en-GB" altLang="en-US" sz="1400" b="1" dirty="0">
                <a:solidFill>
                  <a:srgbClr val="00B0F0"/>
                </a:solidFill>
              </a:rPr>
              <a:t>Exam Basedata</a:t>
            </a:r>
          </a:p>
          <a:p>
            <a:pPr>
              <a:buClr>
                <a:schemeClr val="tx1"/>
              </a:buClr>
              <a:defRPr/>
            </a:pPr>
            <a:r>
              <a:rPr lang="en-GB" altLang="en-US" sz="1400" b="1" dirty="0">
                <a:solidFill>
                  <a:srgbClr val="00B0F0"/>
                </a:solidFill>
              </a:rPr>
              <a:t>Course Supervisors and Teachers</a:t>
            </a:r>
          </a:p>
        </p:txBody>
      </p:sp>
      <p:grpSp>
        <p:nvGrpSpPr>
          <p:cNvPr id="8196" name="Group 2"/>
          <p:cNvGrpSpPr>
            <a:grpSpLocks/>
          </p:cNvGrpSpPr>
          <p:nvPr/>
        </p:nvGrpSpPr>
        <p:grpSpPr bwMode="auto">
          <a:xfrm>
            <a:off x="1240225" y="1362118"/>
            <a:ext cx="7120416" cy="1799034"/>
            <a:chOff x="1470" y="1560"/>
            <a:chExt cx="8273" cy="2565"/>
          </a:xfrm>
        </p:grpSpPr>
        <p:sp>
          <p:nvSpPr>
            <p:cNvPr id="8198" name="Rectangle 3"/>
            <p:cNvSpPr>
              <a:spLocks noChangeArrowheads="1"/>
            </p:cNvSpPr>
            <p:nvPr/>
          </p:nvSpPr>
          <p:spPr bwMode="auto">
            <a:xfrm>
              <a:off x="1470" y="1560"/>
              <a:ext cx="1470" cy="480"/>
            </a:xfrm>
            <a:prstGeom prst="rect">
              <a:avLst/>
            </a:prstGeom>
            <a:solidFill>
              <a:srgbClr val="FFFF0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US" altLang="en-US" sz="1700" dirty="0">
                  <a:cs typeface="Arial" charset="0"/>
                </a:rPr>
                <a:t>13A/Ma1</a:t>
              </a:r>
            </a:p>
          </p:txBody>
        </p:sp>
        <p:sp>
          <p:nvSpPr>
            <p:cNvPr id="8199" name="Rectangle 4"/>
            <p:cNvSpPr>
              <a:spLocks noChangeArrowheads="1"/>
            </p:cNvSpPr>
            <p:nvPr/>
          </p:nvSpPr>
          <p:spPr bwMode="auto">
            <a:xfrm>
              <a:off x="1470" y="2280"/>
              <a:ext cx="1470" cy="480"/>
            </a:xfrm>
            <a:prstGeom prst="rect">
              <a:avLst/>
            </a:prstGeom>
            <a:solidFill>
              <a:srgbClr val="FFFF0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13A/Ma2</a:t>
              </a:r>
              <a:endParaRPr lang="en-US" altLang="en-US" sz="1700" dirty="0">
                <a:cs typeface="Arial" charset="0"/>
              </a:endParaRPr>
            </a:p>
          </p:txBody>
        </p:sp>
        <p:sp>
          <p:nvSpPr>
            <p:cNvPr id="8200" name="Rectangle 5"/>
            <p:cNvSpPr>
              <a:spLocks noChangeArrowheads="1"/>
            </p:cNvSpPr>
            <p:nvPr/>
          </p:nvSpPr>
          <p:spPr bwMode="auto">
            <a:xfrm>
              <a:off x="1470" y="2895"/>
              <a:ext cx="1470" cy="480"/>
            </a:xfrm>
            <a:prstGeom prst="rect">
              <a:avLst/>
            </a:prstGeom>
            <a:solidFill>
              <a:srgbClr val="FFFF0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13B/Ma1</a:t>
              </a:r>
              <a:endParaRPr lang="en-US" altLang="en-US" sz="1700" dirty="0">
                <a:cs typeface="Arial" charset="0"/>
              </a:endParaRPr>
            </a:p>
          </p:txBody>
        </p:sp>
        <p:sp>
          <p:nvSpPr>
            <p:cNvPr id="8201" name="Rectangle 6"/>
            <p:cNvSpPr>
              <a:spLocks noChangeArrowheads="1"/>
            </p:cNvSpPr>
            <p:nvPr/>
          </p:nvSpPr>
          <p:spPr bwMode="auto">
            <a:xfrm>
              <a:off x="1470" y="3645"/>
              <a:ext cx="1470" cy="480"/>
            </a:xfrm>
            <a:prstGeom prst="rect">
              <a:avLst/>
            </a:prstGeom>
            <a:solidFill>
              <a:srgbClr val="FFFF0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13B/Ma2</a:t>
              </a:r>
              <a:endParaRPr lang="en-US" altLang="en-US" sz="1700" dirty="0">
                <a:cs typeface="Arial" charset="0"/>
              </a:endParaRPr>
            </a:p>
          </p:txBody>
        </p:sp>
        <p:sp>
          <p:nvSpPr>
            <p:cNvPr id="8202" name="AutoShape 7"/>
            <p:cNvSpPr>
              <a:spLocks/>
            </p:cNvSpPr>
            <p:nvPr/>
          </p:nvSpPr>
          <p:spPr bwMode="auto">
            <a:xfrm>
              <a:off x="5025" y="1740"/>
              <a:ext cx="855" cy="2310"/>
            </a:xfrm>
            <a:prstGeom prst="rightBrace">
              <a:avLst>
                <a:gd name="adj1" fmla="val 22515"/>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en-US" altLang="en-US" sz="2400">
                <a:latin typeface="Calibri" pitchFamily="34" charset="0"/>
              </a:endParaRPr>
            </a:p>
          </p:txBody>
        </p:sp>
        <p:sp>
          <p:nvSpPr>
            <p:cNvPr id="8203" name="Rectangle 8"/>
            <p:cNvSpPr>
              <a:spLocks noChangeArrowheads="1"/>
            </p:cNvSpPr>
            <p:nvPr/>
          </p:nvSpPr>
          <p:spPr bwMode="auto">
            <a:xfrm>
              <a:off x="3480" y="1560"/>
              <a:ext cx="1350" cy="480"/>
            </a:xfrm>
            <a:prstGeom prst="rect">
              <a:avLst/>
            </a:prstGeom>
            <a:solidFill>
              <a:srgbClr val="92D05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GCE2Y</a:t>
              </a:r>
              <a:endParaRPr lang="en-US" altLang="en-US" sz="1700" dirty="0">
                <a:cs typeface="Arial" charset="0"/>
              </a:endParaRPr>
            </a:p>
          </p:txBody>
        </p:sp>
        <p:sp>
          <p:nvSpPr>
            <p:cNvPr id="8204" name="Rectangle 9"/>
            <p:cNvSpPr>
              <a:spLocks noChangeArrowheads="1"/>
            </p:cNvSpPr>
            <p:nvPr/>
          </p:nvSpPr>
          <p:spPr bwMode="auto">
            <a:xfrm>
              <a:off x="3480" y="2280"/>
              <a:ext cx="1350" cy="480"/>
            </a:xfrm>
            <a:prstGeom prst="rect">
              <a:avLst/>
            </a:prstGeom>
            <a:solidFill>
              <a:srgbClr val="92D05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GCE2Y</a:t>
              </a:r>
              <a:endParaRPr lang="en-US" altLang="en-US" sz="1700" dirty="0">
                <a:cs typeface="Arial" charset="0"/>
              </a:endParaRPr>
            </a:p>
          </p:txBody>
        </p:sp>
        <p:sp>
          <p:nvSpPr>
            <p:cNvPr id="8205" name="Rectangle 10"/>
            <p:cNvSpPr>
              <a:spLocks noChangeArrowheads="1"/>
            </p:cNvSpPr>
            <p:nvPr/>
          </p:nvSpPr>
          <p:spPr bwMode="auto">
            <a:xfrm>
              <a:off x="3480" y="2895"/>
              <a:ext cx="1350" cy="480"/>
            </a:xfrm>
            <a:prstGeom prst="rect">
              <a:avLst/>
            </a:prstGeom>
            <a:solidFill>
              <a:srgbClr val="92D05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GCE2Y</a:t>
              </a:r>
              <a:endParaRPr lang="en-US" altLang="en-US" sz="1700" dirty="0">
                <a:cs typeface="Arial" charset="0"/>
              </a:endParaRPr>
            </a:p>
          </p:txBody>
        </p:sp>
        <p:sp>
          <p:nvSpPr>
            <p:cNvPr id="8206" name="Rectangle 11"/>
            <p:cNvSpPr>
              <a:spLocks noChangeArrowheads="1"/>
            </p:cNvSpPr>
            <p:nvPr/>
          </p:nvSpPr>
          <p:spPr bwMode="auto">
            <a:xfrm>
              <a:off x="3480" y="3645"/>
              <a:ext cx="1350" cy="480"/>
            </a:xfrm>
            <a:prstGeom prst="rect">
              <a:avLst/>
            </a:prstGeom>
            <a:solidFill>
              <a:srgbClr val="92D05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dirty="0">
                  <a:cs typeface="Arial" charset="0"/>
                </a:rPr>
                <a:t>GCE2Y</a:t>
              </a:r>
              <a:endParaRPr lang="en-US" altLang="en-US" sz="1700" dirty="0">
                <a:cs typeface="Arial" charset="0"/>
              </a:endParaRPr>
            </a:p>
          </p:txBody>
        </p:sp>
        <p:sp>
          <p:nvSpPr>
            <p:cNvPr id="8207" name="Rectangle 12"/>
            <p:cNvSpPr>
              <a:spLocks noChangeArrowheads="1"/>
            </p:cNvSpPr>
            <p:nvPr/>
          </p:nvSpPr>
          <p:spPr bwMode="auto">
            <a:xfrm>
              <a:off x="2970" y="1560"/>
              <a:ext cx="510" cy="4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600" b="1">
                  <a:latin typeface="Calibri" pitchFamily="34" charset="0"/>
                  <a:cs typeface="Arial" charset="0"/>
                </a:rPr>
                <a:t>+</a:t>
              </a:r>
              <a:endParaRPr lang="en-US" altLang="en-US" sz="1700">
                <a:cs typeface="Arial" charset="0"/>
              </a:endParaRPr>
            </a:p>
          </p:txBody>
        </p:sp>
        <p:sp>
          <p:nvSpPr>
            <p:cNvPr id="8208" name="Rectangle 13"/>
            <p:cNvSpPr>
              <a:spLocks noChangeArrowheads="1"/>
            </p:cNvSpPr>
            <p:nvPr/>
          </p:nvSpPr>
          <p:spPr bwMode="auto">
            <a:xfrm>
              <a:off x="2970" y="2355"/>
              <a:ext cx="510" cy="4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600" b="1">
                  <a:latin typeface="Calibri" pitchFamily="34" charset="0"/>
                  <a:cs typeface="Arial" charset="0"/>
                </a:rPr>
                <a:t>+</a:t>
              </a:r>
              <a:endParaRPr lang="en-US" altLang="en-US" sz="1700">
                <a:cs typeface="Arial" charset="0"/>
              </a:endParaRPr>
            </a:p>
          </p:txBody>
        </p:sp>
        <p:sp>
          <p:nvSpPr>
            <p:cNvPr id="8209" name="Rectangle 14"/>
            <p:cNvSpPr>
              <a:spLocks noChangeArrowheads="1"/>
            </p:cNvSpPr>
            <p:nvPr/>
          </p:nvSpPr>
          <p:spPr bwMode="auto">
            <a:xfrm>
              <a:off x="2970" y="2970"/>
              <a:ext cx="510" cy="4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600" b="1">
                  <a:latin typeface="Calibri" pitchFamily="34" charset="0"/>
                  <a:cs typeface="Arial" charset="0"/>
                </a:rPr>
                <a:t>+</a:t>
              </a:r>
              <a:endParaRPr lang="en-US" altLang="en-US" sz="1700">
                <a:cs typeface="Arial" charset="0"/>
              </a:endParaRPr>
            </a:p>
          </p:txBody>
        </p:sp>
        <p:sp>
          <p:nvSpPr>
            <p:cNvPr id="8210" name="Rectangle 15"/>
            <p:cNvSpPr>
              <a:spLocks noChangeArrowheads="1"/>
            </p:cNvSpPr>
            <p:nvPr/>
          </p:nvSpPr>
          <p:spPr bwMode="auto">
            <a:xfrm>
              <a:off x="2970" y="3645"/>
              <a:ext cx="510" cy="4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600" b="1">
                  <a:latin typeface="Calibri" pitchFamily="34" charset="0"/>
                  <a:cs typeface="Arial" charset="0"/>
                </a:rPr>
                <a:t>+</a:t>
              </a:r>
              <a:endParaRPr lang="en-US" altLang="en-US" sz="1700">
                <a:cs typeface="Arial" charset="0"/>
              </a:endParaRPr>
            </a:p>
          </p:txBody>
        </p:sp>
        <p:sp>
          <p:nvSpPr>
            <p:cNvPr id="8211" name="Rectangle 16"/>
            <p:cNvSpPr>
              <a:spLocks noChangeArrowheads="1"/>
            </p:cNvSpPr>
            <p:nvPr/>
          </p:nvSpPr>
          <p:spPr bwMode="auto">
            <a:xfrm>
              <a:off x="6518" y="2463"/>
              <a:ext cx="3225" cy="819"/>
            </a:xfrm>
            <a:prstGeom prst="rect">
              <a:avLst/>
            </a:prstGeom>
            <a:solidFill>
              <a:srgbClr val="00B0F0"/>
            </a:solidFill>
            <a:ln w="9525">
              <a:solidFill>
                <a:srgbClr val="000000"/>
              </a:solidFill>
              <a:miter lim="800000"/>
              <a:headEnd/>
              <a:tailEnd/>
            </a:ln>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700" b="1" dirty="0">
                  <a:cs typeface="Arial" charset="0"/>
                </a:rPr>
                <a:t>Maths GCE2Y Full Course</a:t>
              </a:r>
              <a:endParaRPr lang="en-US" altLang="en-US" sz="1700" dirty="0">
                <a:cs typeface="Arial" charset="0"/>
              </a:endParaRPr>
            </a:p>
          </p:txBody>
        </p:sp>
        <p:sp>
          <p:nvSpPr>
            <p:cNvPr id="8212" name="Rectangle 17"/>
            <p:cNvSpPr>
              <a:spLocks noChangeArrowheads="1"/>
            </p:cNvSpPr>
            <p:nvPr/>
          </p:nvSpPr>
          <p:spPr bwMode="auto">
            <a:xfrm>
              <a:off x="6030" y="2670"/>
              <a:ext cx="510" cy="4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877888" eaLnBrk="0" hangingPunct="0">
                <a:spcBef>
                  <a:spcPct val="20000"/>
                </a:spcBef>
                <a:buChar char="•"/>
                <a:defRPr sz="3200">
                  <a:solidFill>
                    <a:schemeClr val="tx1"/>
                  </a:solidFill>
                  <a:latin typeface="Arial" charset="0"/>
                </a:defRPr>
              </a:lvl1pPr>
              <a:lvl2pPr marL="742950" indent="-285750" algn="l" defTabSz="877888" eaLnBrk="0" hangingPunct="0">
                <a:spcBef>
                  <a:spcPct val="20000"/>
                </a:spcBef>
                <a:buChar char="–"/>
                <a:defRPr sz="2800">
                  <a:solidFill>
                    <a:schemeClr val="tx1"/>
                  </a:solidFill>
                  <a:latin typeface="Arial" charset="0"/>
                </a:defRPr>
              </a:lvl2pPr>
              <a:lvl3pPr marL="1143000" indent="-228600" algn="l" defTabSz="877888" eaLnBrk="0" hangingPunct="0">
                <a:spcBef>
                  <a:spcPct val="20000"/>
                </a:spcBef>
                <a:buChar char="•"/>
                <a:defRPr sz="2400">
                  <a:solidFill>
                    <a:schemeClr val="tx1"/>
                  </a:solidFill>
                  <a:latin typeface="Arial" charset="0"/>
                </a:defRPr>
              </a:lvl3pPr>
              <a:lvl4pPr marL="1600200" indent="-228600" algn="l" defTabSz="877888" eaLnBrk="0" hangingPunct="0">
                <a:spcBef>
                  <a:spcPct val="20000"/>
                </a:spcBef>
                <a:buChar char="–"/>
                <a:defRPr sz="2000">
                  <a:solidFill>
                    <a:schemeClr val="tx1"/>
                  </a:solidFill>
                  <a:latin typeface="Arial" charset="0"/>
                </a:defRPr>
              </a:lvl4pPr>
              <a:lvl5pPr marL="2057400" indent="-228600" algn="l" defTabSz="877888" eaLnBrk="0" hangingPunct="0">
                <a:spcBef>
                  <a:spcPct val="20000"/>
                </a:spcBef>
                <a:buChar char="»"/>
                <a:defRPr sz="2000">
                  <a:solidFill>
                    <a:schemeClr val="tx1"/>
                  </a:solidFill>
                  <a:latin typeface="Arial" charset="0"/>
                </a:defRPr>
              </a:lvl5pPr>
              <a:lvl6pPr marL="2514600" indent="-228600" defTabSz="877888" eaLnBrk="0" fontAlgn="base" hangingPunct="0">
                <a:spcBef>
                  <a:spcPct val="20000"/>
                </a:spcBef>
                <a:spcAft>
                  <a:spcPct val="0"/>
                </a:spcAft>
                <a:buChar char="»"/>
                <a:defRPr sz="2000">
                  <a:solidFill>
                    <a:schemeClr val="tx1"/>
                  </a:solidFill>
                  <a:latin typeface="Arial" charset="0"/>
                </a:defRPr>
              </a:lvl6pPr>
              <a:lvl7pPr marL="2971800" indent="-228600" defTabSz="877888" eaLnBrk="0" fontAlgn="base" hangingPunct="0">
                <a:spcBef>
                  <a:spcPct val="20000"/>
                </a:spcBef>
                <a:spcAft>
                  <a:spcPct val="0"/>
                </a:spcAft>
                <a:buChar char="»"/>
                <a:defRPr sz="2000">
                  <a:solidFill>
                    <a:schemeClr val="tx1"/>
                  </a:solidFill>
                  <a:latin typeface="Arial" charset="0"/>
                </a:defRPr>
              </a:lvl7pPr>
              <a:lvl8pPr marL="3429000" indent="-228600" defTabSz="877888" eaLnBrk="0" fontAlgn="base" hangingPunct="0">
                <a:spcBef>
                  <a:spcPct val="20000"/>
                </a:spcBef>
                <a:spcAft>
                  <a:spcPct val="0"/>
                </a:spcAft>
                <a:buChar char="»"/>
                <a:defRPr sz="2000">
                  <a:solidFill>
                    <a:schemeClr val="tx1"/>
                  </a:solidFill>
                  <a:latin typeface="Arial" charset="0"/>
                </a:defRPr>
              </a:lvl8pPr>
              <a:lvl9pPr marL="3886200" indent="-228600" defTabSz="8778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spcAft>
                  <a:spcPts val="963"/>
                </a:spcAft>
                <a:buFontTx/>
                <a:buNone/>
              </a:pPr>
              <a:r>
                <a:rPr lang="en-GB" altLang="en-US" sz="1600" b="1">
                  <a:latin typeface="Calibri" pitchFamily="34" charset="0"/>
                  <a:cs typeface="Arial" charset="0"/>
                </a:rPr>
                <a:t>=</a:t>
              </a:r>
              <a:endParaRPr lang="en-US" altLang="en-US" sz="1700">
                <a:cs typeface="Arial" charset="0"/>
              </a:endParaRPr>
            </a:p>
          </p:txBody>
        </p:sp>
      </p:grpSp>
      <p:pic>
        <p:nvPicPr>
          <p:cNvPr id="81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788" y="4597003"/>
            <a:ext cx="887412"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864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042284" y="340541"/>
            <a:ext cx="6578790" cy="549355"/>
          </a:xfrm>
          <a:prstGeom prst="rect">
            <a:avLst/>
          </a:prstGeom>
          <a:noFill/>
          <a:ln>
            <a:noFill/>
          </a:ln>
        </p:spPr>
        <p:txBody>
          <a:bodyPr wrap="none" lIns="56362" tIns="28181" rIns="619978" bIns="28181">
            <a:spAutoFit/>
          </a:bodyPr>
          <a:lstStyle/>
          <a:p>
            <a:pPr algn="r">
              <a:spcBef>
                <a:spcPct val="50000"/>
              </a:spcBef>
            </a:pPr>
            <a:r>
              <a:rPr lang="en-US" sz="3200" b="1" dirty="0">
                <a:latin typeface="+mj-lt"/>
              </a:rPr>
              <a:t>What use is made of courses?</a:t>
            </a:r>
          </a:p>
        </p:txBody>
      </p:sp>
      <p:sp>
        <p:nvSpPr>
          <p:cNvPr id="9" name="Rectangle 8"/>
          <p:cNvSpPr/>
          <p:nvPr/>
        </p:nvSpPr>
        <p:spPr bwMode="auto">
          <a:xfrm>
            <a:off x="217556" y="963260"/>
            <a:ext cx="8749438" cy="3565878"/>
          </a:xfrm>
          <a:prstGeom prst="rect">
            <a:avLst/>
          </a:prstGeom>
          <a:noFill/>
          <a:ln w="63500" cap="sq" cmpd="sng" algn="ctr">
            <a:solidFill>
              <a:srgbClr val="BED600"/>
            </a:solidFill>
            <a:prstDash val="solid"/>
            <a:miter lim="800000"/>
            <a:headEnd type="none" w="med" len="med"/>
            <a:tailEnd type="none" w="med" len="med"/>
          </a:ln>
          <a:effectLst/>
        </p:spPr>
        <p:txBody>
          <a:bodyPr vert="horz" wrap="square" lIns="71579" tIns="35790" rIns="71579" bIns="35790" numCol="1" rtlCol="0" anchor="t" anchorCtr="0" compatLnSpc="1">
            <a:prstTxWarp prst="textNoShape">
              <a:avLst/>
            </a:prstTxWarp>
          </a:bodyPr>
          <a:lstStyle/>
          <a:p>
            <a:pPr defTabSz="715792" eaLnBrk="0" hangingPunct="0"/>
            <a:endParaRPr lang="en-GB" sz="1900">
              <a:solidFill>
                <a:srgbClr val="000000"/>
              </a:solidFill>
              <a:ea typeface="ＭＳ Ｐゴシック" charset="0"/>
              <a:cs typeface="ＭＳ Ｐゴシック" charset="0"/>
            </a:endParaRPr>
          </a:p>
        </p:txBody>
      </p:sp>
      <p:pic>
        <p:nvPicPr>
          <p:cNvPr id="24" name="Content Placeholder 23"/>
          <p:cNvPicPr>
            <a:picLocks noGrp="1"/>
          </p:cNvPicPr>
          <p:nvPr>
            <p:ph idx="1"/>
          </p:nvPr>
        </p:nvPicPr>
        <p:blipFill>
          <a:blip r:embed="rId3" cstate="print"/>
          <a:srcRect l="23139" t="30602" r="27673" b="24088"/>
          <a:stretch>
            <a:fillRect/>
          </a:stretch>
        </p:blipFill>
        <p:spPr bwMode="auto">
          <a:xfrm>
            <a:off x="741657" y="1282284"/>
            <a:ext cx="7660686" cy="3246854"/>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582" y="4529138"/>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257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954359" y="457378"/>
            <a:ext cx="7378689" cy="549355"/>
          </a:xfrm>
          <a:prstGeom prst="rect">
            <a:avLst/>
          </a:prstGeom>
          <a:noFill/>
          <a:ln>
            <a:noFill/>
          </a:ln>
        </p:spPr>
        <p:txBody>
          <a:bodyPr wrap="none" lIns="56362" tIns="28181" rIns="619978" bIns="28181">
            <a:spAutoFit/>
          </a:bodyPr>
          <a:lstStyle/>
          <a:p>
            <a:pPr algn="ctr">
              <a:spcBef>
                <a:spcPct val="50000"/>
              </a:spcBef>
            </a:pPr>
            <a:r>
              <a:rPr lang="en-US" sz="3200" b="1" dirty="0">
                <a:latin typeface="+mj-lt"/>
              </a:rPr>
              <a:t>How are courses created in SIMS?</a:t>
            </a:r>
          </a:p>
        </p:txBody>
      </p:sp>
      <p:sp>
        <p:nvSpPr>
          <p:cNvPr id="2" name="Content Placeholder 1"/>
          <p:cNvSpPr>
            <a:spLocks noGrp="1"/>
          </p:cNvSpPr>
          <p:nvPr>
            <p:ph idx="1"/>
          </p:nvPr>
        </p:nvSpPr>
        <p:spPr/>
        <p:txBody>
          <a:bodyPr/>
          <a:lstStyle/>
          <a:p>
            <a:r>
              <a:rPr lang="en-GB" sz="1700" b="1" dirty="0"/>
              <a:t>Courses can be created in </a:t>
            </a:r>
            <a:r>
              <a:rPr lang="en-GB" sz="1700" b="1" dirty="0">
                <a:solidFill>
                  <a:srgbClr val="339933"/>
                </a:solidFill>
              </a:rPr>
              <a:t>two</a:t>
            </a:r>
            <a:r>
              <a:rPr lang="en-GB" sz="1700" b="1" dirty="0"/>
              <a:t> different ways</a:t>
            </a:r>
            <a:r>
              <a:rPr lang="en-GB" sz="1700" dirty="0"/>
              <a:t>:</a:t>
            </a:r>
          </a:p>
          <a:p>
            <a:pPr marL="800100" lvl="1" indent="-342900">
              <a:buFont typeface="+mj-lt"/>
              <a:buAutoNum type="arabicPeriod"/>
            </a:pPr>
            <a:r>
              <a:rPr lang="en-GB" sz="1700" b="1" dirty="0">
                <a:solidFill>
                  <a:srgbClr val="339933"/>
                </a:solidFill>
              </a:rPr>
              <a:t>Automatically:</a:t>
            </a:r>
            <a:endParaRPr lang="en-GB" sz="1700" dirty="0">
              <a:solidFill>
                <a:srgbClr val="339933"/>
              </a:solidFill>
            </a:endParaRPr>
          </a:p>
          <a:p>
            <a:pPr lvl="2"/>
            <a:r>
              <a:rPr lang="en-GB" sz="1700" dirty="0"/>
              <a:t>Where the </a:t>
            </a:r>
            <a:r>
              <a:rPr lang="en-GB" sz="1700" b="1" dirty="0">
                <a:solidFill>
                  <a:srgbClr val="339933"/>
                </a:solidFill>
              </a:rPr>
              <a:t>Level</a:t>
            </a:r>
            <a:r>
              <a:rPr lang="en-GB" sz="1700" dirty="0"/>
              <a:t> and </a:t>
            </a:r>
            <a:r>
              <a:rPr lang="en-GB" sz="1700" b="1" dirty="0">
                <a:solidFill>
                  <a:srgbClr val="339933"/>
                </a:solidFill>
              </a:rPr>
              <a:t>Subject</a:t>
            </a:r>
            <a:r>
              <a:rPr lang="en-GB" sz="1700" dirty="0"/>
              <a:t> codes assigned in Nova T6 and Course Manager match</a:t>
            </a:r>
          </a:p>
          <a:p>
            <a:pPr marL="914400" lvl="2" indent="0">
              <a:buNone/>
            </a:pPr>
            <a:endParaRPr lang="en-GB" sz="1700" dirty="0"/>
          </a:p>
          <a:p>
            <a:pPr marL="800100" lvl="1" indent="-342900">
              <a:buFont typeface="+mj-lt"/>
              <a:buAutoNum type="arabicPeriod"/>
            </a:pPr>
            <a:r>
              <a:rPr lang="en-GB" sz="1700" b="1" dirty="0">
                <a:solidFill>
                  <a:srgbClr val="339933"/>
                </a:solidFill>
              </a:rPr>
              <a:t>Manually within Course Manager:</a:t>
            </a:r>
            <a:endParaRPr lang="en-GB" sz="1700" dirty="0">
              <a:solidFill>
                <a:srgbClr val="339933"/>
              </a:solidFill>
            </a:endParaRPr>
          </a:p>
          <a:p>
            <a:pPr lvl="2"/>
            <a:r>
              <a:rPr lang="en-GB" sz="1700" dirty="0"/>
              <a:t>Non-timetabled courses (Twilight)</a:t>
            </a:r>
          </a:p>
          <a:p>
            <a:pPr lvl="2"/>
            <a:r>
              <a:rPr lang="en-GB" sz="1700" dirty="0"/>
              <a:t>Work Experience, Duke of Edinburgh, Supervised Study</a:t>
            </a:r>
          </a:p>
          <a:p>
            <a:pPr lvl="2"/>
            <a:r>
              <a:rPr lang="en-GB" sz="1700" dirty="0"/>
              <a:t>Science, may need separate Biology, Chemistry &amp; Physics</a:t>
            </a:r>
          </a:p>
          <a:p>
            <a:pPr lvl="2"/>
            <a:r>
              <a:rPr lang="en-GB" sz="1700" dirty="0"/>
              <a:t>Incorrect level assigned in Nova T6</a:t>
            </a:r>
          </a:p>
          <a:p>
            <a:pPr lvl="3"/>
            <a:endParaRPr lang="en-GB" sz="1300" dirty="0"/>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5942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47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40145"/>
            <a:ext cx="8229600" cy="857250"/>
          </a:xfrm>
        </p:spPr>
        <p:txBody>
          <a:bodyPr/>
          <a:lstStyle/>
          <a:p>
            <a:pPr eaLnBrk="1" hangingPunct="1"/>
            <a:r>
              <a:rPr lang="en-GB" altLang="en-US" sz="3200" b="1" dirty="0"/>
              <a:t>Who needs to be involved?</a:t>
            </a: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566" y="4600126"/>
            <a:ext cx="887412"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463390003"/>
              </p:ext>
            </p:extLst>
          </p:nvPr>
        </p:nvGraphicFramePr>
        <p:xfrm>
          <a:off x="930393" y="1097395"/>
          <a:ext cx="7488831" cy="3390871"/>
        </p:xfrm>
        <a:graphic>
          <a:graphicData uri="http://schemas.openxmlformats.org/drawingml/2006/table">
            <a:tbl>
              <a:tblPr firstRow="1" firstCol="1" bandRow="1"/>
              <a:tblGrid>
                <a:gridCol w="4754414">
                  <a:extLst>
                    <a:ext uri="{9D8B030D-6E8A-4147-A177-3AD203B41FA5}">
                      <a16:colId xmlns:a16="http://schemas.microsoft.com/office/drawing/2014/main" val="20000"/>
                    </a:ext>
                  </a:extLst>
                </a:gridCol>
                <a:gridCol w="2734417">
                  <a:extLst>
                    <a:ext uri="{9D8B030D-6E8A-4147-A177-3AD203B41FA5}">
                      <a16:colId xmlns:a16="http://schemas.microsoft.com/office/drawing/2014/main" val="20001"/>
                    </a:ext>
                  </a:extLst>
                </a:gridCol>
              </a:tblGrid>
              <a:tr h="257285">
                <a:tc>
                  <a:txBody>
                    <a:bodyPr/>
                    <a:lstStyle/>
                    <a:p>
                      <a:pPr algn="l">
                        <a:lnSpc>
                          <a:spcPct val="115000"/>
                        </a:lnSpc>
                        <a:spcBef>
                          <a:spcPts val="600"/>
                        </a:spcBef>
                        <a:spcAft>
                          <a:spcPts val="600"/>
                        </a:spcAft>
                      </a:pPr>
                      <a:r>
                        <a:rPr lang="en-GB" sz="1000" b="1" dirty="0">
                          <a:effectLst/>
                          <a:latin typeface="Arial"/>
                          <a:ea typeface="Times"/>
                          <a:cs typeface="Times New Roman"/>
                        </a:rPr>
                        <a:t>Task</a:t>
                      </a:r>
                      <a:endParaRPr lang="en-GB" sz="1000" dirty="0">
                        <a:effectLst/>
                        <a:latin typeface="Arial"/>
                        <a:ea typeface="Time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tc>
                  <a:txBody>
                    <a:bodyPr/>
                    <a:lstStyle/>
                    <a:p>
                      <a:pPr algn="l">
                        <a:lnSpc>
                          <a:spcPct val="115000"/>
                        </a:lnSpc>
                        <a:spcBef>
                          <a:spcPts val="600"/>
                        </a:spcBef>
                        <a:spcAft>
                          <a:spcPts val="600"/>
                        </a:spcAft>
                      </a:pPr>
                      <a:r>
                        <a:rPr lang="en-GB" sz="1000" b="1" dirty="0">
                          <a:effectLst/>
                          <a:latin typeface="Arial"/>
                          <a:ea typeface="Times"/>
                          <a:cs typeface="Times New Roman"/>
                        </a:rPr>
                        <a:t>Roles</a:t>
                      </a:r>
                      <a:endParaRPr lang="en-GB" sz="1000" dirty="0">
                        <a:effectLst/>
                        <a:latin typeface="Arial"/>
                        <a:ea typeface="Time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extLst>
                  <a:ext uri="{0D108BD9-81ED-4DB2-BD59-A6C34878D82A}">
                    <a16:rowId xmlns:a16="http://schemas.microsoft.com/office/drawing/2014/main" val="10000"/>
                  </a:ext>
                </a:extLst>
              </a:tr>
              <a:tr h="637746">
                <a:tc>
                  <a:txBody>
                    <a:bodyPr/>
                    <a:lstStyle/>
                    <a:p>
                      <a:pPr algn="l">
                        <a:lnSpc>
                          <a:spcPct val="115000"/>
                        </a:lnSpc>
                        <a:spcBef>
                          <a:spcPts val="600"/>
                        </a:spcBef>
                        <a:spcAft>
                          <a:spcPts val="600"/>
                        </a:spcAft>
                      </a:pPr>
                      <a:r>
                        <a:rPr lang="en-GB" sz="1000" dirty="0">
                          <a:effectLst/>
                          <a:latin typeface="Arial"/>
                          <a:ea typeface="Times"/>
                          <a:cs typeface="Times New Roman"/>
                        </a:rPr>
                        <a:t>Clear information available to the exam officer regarding which exam awards students are working towards across the curriculum. This is to ensure that the exam officer has the information needed to download appropriate basedata.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dirty="0">
                          <a:effectLst/>
                          <a:latin typeface="Arial"/>
                          <a:ea typeface="Times"/>
                          <a:cs typeface="Times New Roman"/>
                        </a:rPr>
                        <a:t>Head of department, curriculum head, exam officer.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040">
                <a:tc>
                  <a:txBody>
                    <a:bodyPr/>
                    <a:lstStyle/>
                    <a:p>
                      <a:pPr algn="l">
                        <a:lnSpc>
                          <a:spcPct val="115000"/>
                        </a:lnSpc>
                        <a:spcBef>
                          <a:spcPts val="600"/>
                        </a:spcBef>
                        <a:spcAft>
                          <a:spcPts val="600"/>
                        </a:spcAft>
                      </a:pPr>
                      <a:r>
                        <a:rPr lang="en-GB" sz="1000" dirty="0">
                          <a:effectLst/>
                          <a:latin typeface="Arial"/>
                          <a:ea typeface="Times"/>
                          <a:cs typeface="Times New Roman"/>
                        </a:rPr>
                        <a:t>Accurate allocation of exam levels to classes in the timetable before the start of the new academic year for the transfer to SIMS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dirty="0">
                          <a:effectLst/>
                          <a:latin typeface="Arial"/>
                          <a:ea typeface="Times"/>
                          <a:cs typeface="Times New Roman"/>
                        </a:rPr>
                        <a:t>Timetabler, curriculum head, exam officer.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0061">
                <a:tc>
                  <a:txBody>
                    <a:bodyPr/>
                    <a:lstStyle/>
                    <a:p>
                      <a:pPr algn="l">
                        <a:lnSpc>
                          <a:spcPct val="115000"/>
                        </a:lnSpc>
                        <a:spcBef>
                          <a:spcPts val="600"/>
                        </a:spcBef>
                        <a:spcAft>
                          <a:spcPts val="600"/>
                        </a:spcAft>
                      </a:pPr>
                      <a:r>
                        <a:rPr lang="en-GB" sz="1000" dirty="0">
                          <a:effectLst/>
                          <a:latin typeface="Arial"/>
                          <a:ea typeface="Times"/>
                          <a:cs typeface="Times New Roman"/>
                        </a:rPr>
                        <a:t>Accurate management of basedata and linking of certification awards to courses.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dirty="0">
                          <a:effectLst/>
                          <a:latin typeface="Arial"/>
                          <a:ea typeface="Times"/>
                          <a:cs typeface="Times New Roman"/>
                        </a:rPr>
                        <a:t>Exam officer, academic manager, data manager/SIMS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0061">
                <a:tc>
                  <a:txBody>
                    <a:bodyPr/>
                    <a:lstStyle/>
                    <a:p>
                      <a:pPr algn="l">
                        <a:lnSpc>
                          <a:spcPct val="115000"/>
                        </a:lnSpc>
                        <a:spcBef>
                          <a:spcPts val="600"/>
                        </a:spcBef>
                        <a:spcAft>
                          <a:spcPts val="600"/>
                        </a:spcAft>
                      </a:pPr>
                      <a:r>
                        <a:rPr lang="en-GB" sz="1000">
                          <a:effectLst/>
                          <a:latin typeface="Arial"/>
                          <a:ea typeface="Times"/>
                          <a:cs typeface="Times New Roman"/>
                        </a:rPr>
                        <a:t>Ensuring that all courses required are available in SIMS Course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dirty="0">
                          <a:effectLst/>
                          <a:latin typeface="Arial"/>
                          <a:ea typeface="Times"/>
                          <a:cs typeface="Times New Roman"/>
                        </a:rPr>
                        <a:t>Curriculum head, exam officer, academic manager, SIMS manager/data manager.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40">
                <a:tc>
                  <a:txBody>
                    <a:bodyPr/>
                    <a:lstStyle/>
                    <a:p>
                      <a:pPr algn="l">
                        <a:lnSpc>
                          <a:spcPct val="115000"/>
                        </a:lnSpc>
                        <a:spcBef>
                          <a:spcPts val="600"/>
                        </a:spcBef>
                        <a:spcAft>
                          <a:spcPts val="600"/>
                        </a:spcAft>
                      </a:pPr>
                      <a:r>
                        <a:rPr lang="en-GB" sz="1000">
                          <a:effectLst/>
                          <a:latin typeface="Arial"/>
                          <a:ea typeface="Times"/>
                          <a:cs typeface="Times New Roman"/>
                        </a:rPr>
                        <a:t>Allocation of students to academic classes and on-going changes to class membership.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dirty="0">
                          <a:effectLst/>
                          <a:latin typeface="Arial"/>
                          <a:ea typeface="Times"/>
                          <a:cs typeface="Times New Roman"/>
                        </a:rPr>
                        <a:t>Academic manager, data manager/SIMS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040">
                <a:tc>
                  <a:txBody>
                    <a:bodyPr/>
                    <a:lstStyle/>
                    <a:p>
                      <a:pPr algn="l">
                        <a:lnSpc>
                          <a:spcPct val="115000"/>
                        </a:lnSpc>
                        <a:spcBef>
                          <a:spcPts val="600"/>
                        </a:spcBef>
                        <a:spcAft>
                          <a:spcPts val="600"/>
                        </a:spcAft>
                      </a:pPr>
                      <a:r>
                        <a:rPr lang="en-GB" sz="1000">
                          <a:effectLst/>
                          <a:latin typeface="Arial"/>
                          <a:ea typeface="Times"/>
                          <a:cs typeface="Times New Roman"/>
                        </a:rPr>
                        <a:t>Management of course memberships/exceptions.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a:effectLst/>
                          <a:latin typeface="Arial"/>
                          <a:ea typeface="Times"/>
                          <a:cs typeface="Times New Roman"/>
                        </a:rPr>
                        <a:t>Academic manager, data manager/SIMS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373">
                <a:tc>
                  <a:txBody>
                    <a:bodyPr/>
                    <a:lstStyle/>
                    <a:p>
                      <a:pPr algn="l">
                        <a:lnSpc>
                          <a:spcPct val="115000"/>
                        </a:lnSpc>
                        <a:spcBef>
                          <a:spcPts val="600"/>
                        </a:spcBef>
                        <a:spcAft>
                          <a:spcPts val="600"/>
                        </a:spcAft>
                      </a:pPr>
                      <a:r>
                        <a:rPr lang="en-GB" sz="1000">
                          <a:effectLst/>
                          <a:latin typeface="Arial"/>
                          <a:ea typeface="Times"/>
                          <a:cs typeface="Times New Roman"/>
                        </a:rPr>
                        <a:t>Creation and checking of the autumn school census.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600"/>
                        </a:spcAft>
                      </a:pPr>
                      <a:r>
                        <a:rPr lang="en-GB" sz="1000" dirty="0">
                          <a:effectLst/>
                          <a:latin typeface="Arial"/>
                          <a:ea typeface="Times"/>
                          <a:cs typeface="Times New Roman"/>
                        </a:rPr>
                        <a:t>Curriculum head, data manager/SIMS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22614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29453" y="337258"/>
            <a:ext cx="8885094"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Study Programme Planned Hours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171940678"/>
              </p:ext>
            </p:extLst>
          </p:nvPr>
        </p:nvGraphicFramePr>
        <p:xfrm>
          <a:off x="381000" y="1149927"/>
          <a:ext cx="8534400" cy="3049256"/>
        </p:xfrm>
        <a:graphic>
          <a:graphicData uri="http://schemas.openxmlformats.org/drawingml/2006/table">
            <a:tbl>
              <a:tblPr bandRow="1">
                <a:tableStyleId>{BC89EF96-8CEA-46FF-86C4-4CE0E7609802}</a:tableStyleId>
              </a:tblPr>
              <a:tblGrid>
                <a:gridCol w="8534400">
                  <a:extLst>
                    <a:ext uri="{9D8B030D-6E8A-4147-A177-3AD203B41FA5}">
                      <a16:colId xmlns:a16="http://schemas.microsoft.com/office/drawing/2014/main" val="20000"/>
                    </a:ext>
                  </a:extLst>
                </a:gridCol>
              </a:tblGrid>
              <a:tr h="481754">
                <a:tc>
                  <a:txBody>
                    <a:bodyPr/>
                    <a:lstStyle/>
                    <a:p>
                      <a:r>
                        <a:rPr lang="en-GB" sz="1800" b="1" baseline="0" dirty="0"/>
                        <a:t>Education &amp; Skills Funding Agency Guidance</a:t>
                      </a:r>
                      <a:endParaRPr lang="en-GB" sz="1800" b="1" dirty="0"/>
                    </a:p>
                  </a:txBody>
                  <a:tcPr>
                    <a:solidFill>
                      <a:srgbClr val="92D050">
                        <a:alpha val="48000"/>
                      </a:srgbClr>
                    </a:solidFill>
                  </a:tcPr>
                </a:tc>
                <a:extLst>
                  <a:ext uri="{0D108BD9-81ED-4DB2-BD59-A6C34878D82A}">
                    <a16:rowId xmlns:a16="http://schemas.microsoft.com/office/drawing/2014/main" val="10000"/>
                  </a:ext>
                </a:extLst>
              </a:tr>
              <a:tr h="2567502">
                <a:tc>
                  <a:txBody>
                    <a:bodyPr/>
                    <a:lstStyle/>
                    <a:p>
                      <a:r>
                        <a:rPr lang="en-GB" sz="1800" dirty="0"/>
                        <a:t>All students aged 16-19 are expected to follow a Study Programme (academic or vocational) tailored to prior attainment &amp; future career aspirations (In school likely to have </a:t>
                      </a:r>
                      <a:r>
                        <a:rPr lang="en-GB" sz="1800" b="1" dirty="0"/>
                        <a:t>ILR</a:t>
                      </a:r>
                      <a:r>
                        <a:rPr lang="en-GB" sz="1800" dirty="0"/>
                        <a:t> – Individual Learner Record).</a:t>
                      </a:r>
                    </a:p>
                    <a:p>
                      <a:pPr marL="0" indent="0">
                        <a:buNone/>
                      </a:pPr>
                      <a:endParaRPr lang="en-GB" sz="1800" dirty="0"/>
                    </a:p>
                    <a:p>
                      <a:r>
                        <a:rPr lang="en-GB" sz="1800" dirty="0"/>
                        <a:t>Students study:</a:t>
                      </a:r>
                    </a:p>
                    <a:p>
                      <a:pPr marL="905924" lvl="2" indent="-223685">
                        <a:buFont typeface="Arial" panose="020B0604020202020204" pitchFamily="34" charset="0"/>
                        <a:buChar char="•"/>
                      </a:pPr>
                      <a:r>
                        <a:rPr lang="en-GB" sz="1800" dirty="0"/>
                        <a:t>one or more substantial qualification, </a:t>
                      </a:r>
                    </a:p>
                    <a:p>
                      <a:pPr marL="905924" lvl="2" indent="-223685">
                        <a:buFont typeface="Arial" panose="020B0604020202020204" pitchFamily="34" charset="0"/>
                        <a:buChar char="•"/>
                      </a:pPr>
                      <a:r>
                        <a:rPr lang="en-GB" sz="1800" dirty="0"/>
                        <a:t>undertake a traineeship or, </a:t>
                      </a:r>
                    </a:p>
                    <a:p>
                      <a:pPr marL="905924" lvl="2" indent="-223685">
                        <a:buFont typeface="Arial" panose="020B0604020202020204" pitchFamily="34" charset="0"/>
                        <a:buChar char="•"/>
                      </a:pPr>
                      <a:r>
                        <a:rPr lang="en-GB" sz="1800" dirty="0"/>
                        <a:t>do substantial work experience. </a:t>
                      </a:r>
                    </a:p>
                    <a:p>
                      <a:endParaRPr lang="en-GB" sz="1400" b="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2587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314325" y="351112"/>
            <a:ext cx="8601075"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Study Programme Planned Hours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856992544"/>
              </p:ext>
            </p:extLst>
          </p:nvPr>
        </p:nvGraphicFramePr>
        <p:xfrm>
          <a:off x="195943" y="1158586"/>
          <a:ext cx="8719457" cy="3362988"/>
        </p:xfrm>
        <a:graphic>
          <a:graphicData uri="http://schemas.openxmlformats.org/drawingml/2006/table">
            <a:tbl>
              <a:tblPr bandRow="1">
                <a:tableStyleId>{BC89EF96-8CEA-46FF-86C4-4CE0E7609802}</a:tableStyleId>
              </a:tblPr>
              <a:tblGrid>
                <a:gridCol w="8719457">
                  <a:extLst>
                    <a:ext uri="{9D8B030D-6E8A-4147-A177-3AD203B41FA5}">
                      <a16:colId xmlns:a16="http://schemas.microsoft.com/office/drawing/2014/main" val="20000"/>
                    </a:ext>
                  </a:extLst>
                </a:gridCol>
              </a:tblGrid>
              <a:tr h="558828">
                <a:tc>
                  <a:txBody>
                    <a:bodyPr/>
                    <a:lstStyle/>
                    <a:p>
                      <a:r>
                        <a:rPr lang="en-GB" sz="1800" b="1" baseline="0" dirty="0"/>
                        <a:t>Education &amp; Skills Funding Agency Guidance</a:t>
                      </a:r>
                      <a:endParaRPr lang="en-GB" sz="1800" b="1" dirty="0"/>
                    </a:p>
                  </a:txBody>
                  <a:tcPr>
                    <a:solidFill>
                      <a:srgbClr val="92D050">
                        <a:alpha val="48000"/>
                      </a:srgbClr>
                    </a:solidFill>
                  </a:tcPr>
                </a:tc>
                <a:extLst>
                  <a:ext uri="{0D108BD9-81ED-4DB2-BD59-A6C34878D82A}">
                    <a16:rowId xmlns:a16="http://schemas.microsoft.com/office/drawing/2014/main" val="10000"/>
                  </a:ext>
                </a:extLst>
              </a:tr>
              <a:tr h="265138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dirty="0"/>
                        <a:t>‘</a:t>
                      </a:r>
                      <a:r>
                        <a:rPr lang="en-GB" sz="1800" dirty="0"/>
                        <a:t>Planned hours are a fundamental element in the funding allocation process which uses data recorded in the Individualised Learner Record (ILR) and the school census. They are used to determine the proportion of students in each funding band which, in turn, determines the national funding rate per student.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GB" sz="1800" dirty="0"/>
                        <a:t>Errors in recording planned hours are likely to have an impact on an institution’s allocated funding.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GB" sz="1800" dirty="0"/>
                        <a:t>Accurate recording of planned hours is essential to ensure an institution’s funding allocation is calculated correctly.’</a:t>
                      </a:r>
                    </a:p>
                    <a:p>
                      <a:endParaRPr lang="en-GB" sz="1400" b="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6286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314325" y="321356"/>
            <a:ext cx="8538730"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Study Programme Hours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139813501"/>
              </p:ext>
            </p:extLst>
          </p:nvPr>
        </p:nvGraphicFramePr>
        <p:xfrm>
          <a:off x="314325" y="1051791"/>
          <a:ext cx="8601076" cy="3495675"/>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468968">
                <a:tc>
                  <a:txBody>
                    <a:bodyPr/>
                    <a:lstStyle/>
                    <a:p>
                      <a:r>
                        <a:rPr lang="en-GB" sz="1800" b="1" dirty="0"/>
                        <a:t>Planned Hours funded by the</a:t>
                      </a:r>
                      <a:r>
                        <a:rPr lang="en-GB" sz="1800" b="1" baseline="0" dirty="0"/>
                        <a:t> Education &amp; Skills Funding Agency</a:t>
                      </a:r>
                      <a:endParaRPr lang="en-GB" sz="1800" b="1" dirty="0"/>
                    </a:p>
                  </a:txBody>
                  <a:tcPr>
                    <a:solidFill>
                      <a:srgbClr val="92D050">
                        <a:alpha val="48000"/>
                      </a:srgbClr>
                    </a:solidFill>
                  </a:tcPr>
                </a:tc>
                <a:extLst>
                  <a:ext uri="{0D108BD9-81ED-4DB2-BD59-A6C34878D82A}">
                    <a16:rowId xmlns:a16="http://schemas.microsoft.com/office/drawing/2014/main" val="10000"/>
                  </a:ext>
                </a:extLst>
              </a:tr>
              <a:tr h="468968">
                <a:tc>
                  <a:txBody>
                    <a:bodyPr/>
                    <a:lstStyle/>
                    <a:p>
                      <a:r>
                        <a:rPr lang="en-GB" sz="1400" b="0" dirty="0"/>
                        <a:t>Must be recorded</a:t>
                      </a:r>
                      <a:r>
                        <a:rPr lang="en-GB" sz="1400" b="0" baseline="0" dirty="0"/>
                        <a:t> accurately in SIMS - used to calculate future funding allocations</a:t>
                      </a:r>
                      <a:endParaRPr lang="en-GB" sz="1400" b="0" dirty="0"/>
                    </a:p>
                  </a:txBody>
                  <a:tcPr/>
                </a:tc>
                <a:extLst>
                  <a:ext uri="{0D108BD9-81ED-4DB2-BD59-A6C34878D82A}">
                    <a16:rowId xmlns:a16="http://schemas.microsoft.com/office/drawing/2014/main" val="10001"/>
                  </a:ext>
                </a:extLst>
              </a:tr>
              <a:tr h="468968">
                <a:tc>
                  <a:txBody>
                    <a:bodyPr/>
                    <a:lstStyle/>
                    <a:p>
                      <a:r>
                        <a:rPr lang="en-GB" sz="1800" b="1" dirty="0"/>
                        <a:t>Qualification Hours</a:t>
                      </a:r>
                    </a:p>
                  </a:txBody>
                  <a:tcPr>
                    <a:solidFill>
                      <a:srgbClr val="92D050">
                        <a:alpha val="48000"/>
                      </a:srgbClr>
                    </a:solidFill>
                  </a:tcPr>
                </a:tc>
                <a:extLst>
                  <a:ext uri="{0D108BD9-81ED-4DB2-BD59-A6C34878D82A}">
                    <a16:rowId xmlns:a16="http://schemas.microsoft.com/office/drawing/2014/main" val="10002"/>
                  </a:ext>
                </a:extLst>
              </a:tr>
              <a:tr h="784006">
                <a:tc>
                  <a:txBody>
                    <a:bodyPr/>
                    <a:lstStyle/>
                    <a:p>
                      <a:r>
                        <a:rPr lang="en-GB" sz="1400" dirty="0"/>
                        <a:t>Hours</a:t>
                      </a:r>
                      <a:r>
                        <a:rPr lang="en-GB" sz="1400" baseline="0" dirty="0"/>
                        <a:t> of teaching and learning that count towards externally certified qualifications that are approved for teaching to 16 to 19 year olds under Section 96 (qualifications that are not approved under Section 96 cannot be taught in schools).</a:t>
                      </a:r>
                      <a:endParaRPr lang="en-GB" sz="1400" dirty="0"/>
                    </a:p>
                  </a:txBody>
                  <a:tcPr/>
                </a:tc>
                <a:extLst>
                  <a:ext uri="{0D108BD9-81ED-4DB2-BD59-A6C34878D82A}">
                    <a16:rowId xmlns:a16="http://schemas.microsoft.com/office/drawing/2014/main" val="10003"/>
                  </a:ext>
                </a:extLst>
              </a:tr>
              <a:tr h="445756">
                <a:tc>
                  <a:txBody>
                    <a:bodyPr/>
                    <a:lstStyle/>
                    <a:p>
                      <a:r>
                        <a:rPr lang="en-GB" sz="1800" b="1" dirty="0"/>
                        <a:t>Non Qualification</a:t>
                      </a:r>
                      <a:r>
                        <a:rPr lang="en-GB" sz="1800" b="1" baseline="0" dirty="0"/>
                        <a:t> Hours</a:t>
                      </a:r>
                      <a:endParaRPr lang="en-GB" sz="1800" b="1" dirty="0"/>
                    </a:p>
                  </a:txBody>
                  <a:tcPr>
                    <a:solidFill>
                      <a:srgbClr val="92D050">
                        <a:alpha val="48000"/>
                      </a:srgbClr>
                    </a:solidFill>
                  </a:tcPr>
                </a:tc>
                <a:extLst>
                  <a:ext uri="{0D108BD9-81ED-4DB2-BD59-A6C34878D82A}">
                    <a16:rowId xmlns:a16="http://schemas.microsoft.com/office/drawing/2014/main" val="10004"/>
                  </a:ext>
                </a:extLst>
              </a:tr>
              <a:tr h="859009">
                <a:tc>
                  <a:txBody>
                    <a:bodyPr/>
                    <a:lstStyle/>
                    <a:p>
                      <a:r>
                        <a:rPr lang="en-GB" sz="1400" dirty="0"/>
                        <a:t>Hours of fundable activity that are not used to take externally</a:t>
                      </a:r>
                      <a:r>
                        <a:rPr lang="en-GB" sz="1400" baseline="0" dirty="0"/>
                        <a:t> certified qualifications.  These hours are also known as planned employability, enrichment and pastoral</a:t>
                      </a:r>
                      <a:r>
                        <a:rPr lang="en-GB" sz="1400" dirty="0"/>
                        <a:t> (EEP) hours.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1133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134058215"/>
              </p:ext>
            </p:extLst>
          </p:nvPr>
        </p:nvGraphicFramePr>
        <p:xfrm>
          <a:off x="271462" y="681667"/>
          <a:ext cx="8601076" cy="3293410"/>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608690">
                <a:tc>
                  <a:txBody>
                    <a:bodyPr/>
                    <a:lstStyle/>
                    <a:p>
                      <a:r>
                        <a:rPr lang="en-GB" sz="3200" b="1" dirty="0"/>
                        <a:t>Funded Qualification Hours</a:t>
                      </a:r>
                    </a:p>
                  </a:txBody>
                  <a:tcPr>
                    <a:solidFill>
                      <a:srgbClr val="92D050">
                        <a:alpha val="48000"/>
                      </a:srgbClr>
                    </a:solidFill>
                  </a:tcPr>
                </a:tc>
                <a:extLst>
                  <a:ext uri="{0D108BD9-81ED-4DB2-BD59-A6C34878D82A}">
                    <a16:rowId xmlns:a16="http://schemas.microsoft.com/office/drawing/2014/main" val="10000"/>
                  </a:ext>
                </a:extLst>
              </a:tr>
              <a:tr h="268472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aseline="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t>Count towards externally certified qualifications</a:t>
                      </a:r>
                    </a:p>
                    <a:p>
                      <a:pPr marL="285750" indent="-285750">
                        <a:buFont typeface="Arial" panose="020B0604020202020204" pitchFamily="34" charset="0"/>
                        <a:buChar char="•"/>
                      </a:pPr>
                      <a:r>
                        <a:rPr lang="en-GB" sz="1400" dirty="0"/>
                        <a:t>Timetabled</a:t>
                      </a:r>
                    </a:p>
                    <a:p>
                      <a:pPr marL="285750" indent="-285750">
                        <a:buFont typeface="Arial" panose="020B0604020202020204" pitchFamily="34" charset="0"/>
                        <a:buChar char="•"/>
                      </a:pPr>
                      <a:r>
                        <a:rPr lang="en-GB" sz="1400" dirty="0"/>
                        <a:t>Organised</a:t>
                      </a:r>
                      <a:r>
                        <a:rPr lang="en-GB" sz="1400" baseline="0" dirty="0"/>
                        <a:t> and/or supervised by the institution</a:t>
                      </a:r>
                    </a:p>
                    <a:p>
                      <a:pPr marL="0" indent="0">
                        <a:buFont typeface="Arial" panose="020B0604020202020204" pitchFamily="34" charset="0"/>
                        <a:buNone/>
                      </a:pPr>
                      <a:endParaRPr lang="en-GB" sz="1400" baseline="0" dirty="0"/>
                    </a:p>
                    <a:p>
                      <a:pPr marL="0" indent="0">
                        <a:buFont typeface="Arial" panose="020B0604020202020204" pitchFamily="34" charset="0"/>
                        <a:buNone/>
                      </a:pPr>
                      <a:r>
                        <a:rPr lang="en-GB" sz="1400" baseline="0" dirty="0"/>
                        <a:t>Examples:</a:t>
                      </a:r>
                      <a:endParaRPr lang="en-GB" sz="1400" dirty="0"/>
                    </a:p>
                    <a:p>
                      <a:pPr marL="285750" indent="-285750">
                        <a:buFont typeface="Arial" panose="020B0604020202020204" pitchFamily="34" charset="0"/>
                        <a:buChar char="•"/>
                      </a:pPr>
                      <a:r>
                        <a:rPr lang="en-GB" sz="1400" dirty="0"/>
                        <a:t>Planned tutor</a:t>
                      </a:r>
                      <a:r>
                        <a:rPr lang="en-GB" sz="1400" baseline="0" dirty="0"/>
                        <a:t> led activity on courses leading to qualifications</a:t>
                      </a:r>
                    </a:p>
                    <a:p>
                      <a:pPr marL="285750" indent="-285750">
                        <a:buFont typeface="Arial" panose="020B0604020202020204" pitchFamily="34" charset="0"/>
                        <a:buChar char="•"/>
                      </a:pPr>
                      <a:r>
                        <a:rPr lang="en-GB" sz="1400" baseline="0" dirty="0"/>
                        <a:t>Planned hours of tutorial, work experience or work preparation</a:t>
                      </a:r>
                    </a:p>
                    <a:p>
                      <a:pPr marL="285750" indent="-285750">
                        <a:buFont typeface="Arial" panose="020B0604020202020204" pitchFamily="34" charset="0"/>
                        <a:buChar char="•"/>
                      </a:pPr>
                      <a:r>
                        <a:rPr lang="en-GB" sz="1400" baseline="0" dirty="0"/>
                        <a:t>Planned hours on other activities relevant to the student’s study programme, organised and provided by the institution, such as sport or volunteering</a:t>
                      </a:r>
                      <a:endParaRPr lang="en-GB" sz="1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63900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381632328"/>
              </p:ext>
            </p:extLst>
          </p:nvPr>
        </p:nvGraphicFramePr>
        <p:xfrm>
          <a:off x="314324" y="628281"/>
          <a:ext cx="8601076" cy="3915144"/>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653245">
                <a:tc>
                  <a:txBody>
                    <a:bodyPr/>
                    <a:lstStyle/>
                    <a:p>
                      <a:r>
                        <a:rPr lang="en-GB" sz="3200" b="1" dirty="0"/>
                        <a:t>Funded Non-Qualification Hours (</a:t>
                      </a:r>
                      <a:r>
                        <a:rPr lang="en-GB" sz="3200" b="1" baseline="0" dirty="0"/>
                        <a:t>EEP)</a:t>
                      </a:r>
                      <a:endParaRPr lang="en-GB" sz="3200" b="1" dirty="0"/>
                    </a:p>
                  </a:txBody>
                  <a:tcPr>
                    <a:solidFill>
                      <a:srgbClr val="92D050">
                        <a:alpha val="48000"/>
                      </a:srgbClr>
                    </a:solidFill>
                  </a:tcPr>
                </a:tc>
                <a:extLst>
                  <a:ext uri="{0D108BD9-81ED-4DB2-BD59-A6C34878D82A}">
                    <a16:rowId xmlns:a16="http://schemas.microsoft.com/office/drawing/2014/main" val="10000"/>
                  </a:ext>
                </a:extLst>
              </a:tr>
              <a:tr h="3261899">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Do not count towards a qualification</a:t>
                      </a:r>
                      <a:r>
                        <a:rPr lang="en-GB" sz="1400" baseline="0" dirty="0"/>
                        <a:t> – are for informal or in-house certificates</a:t>
                      </a:r>
                    </a:p>
                    <a:p>
                      <a:pPr marL="285750" indent="-285750">
                        <a:buFont typeface="Arial" panose="020B0604020202020204" pitchFamily="34" charset="0"/>
                        <a:buChar char="•"/>
                      </a:pPr>
                      <a:r>
                        <a:rPr lang="en-GB" sz="1400" dirty="0"/>
                        <a:t>Timetabled</a:t>
                      </a:r>
                    </a:p>
                    <a:p>
                      <a:pPr marL="285750" indent="-285750">
                        <a:buFont typeface="Arial" panose="020B0604020202020204" pitchFamily="34" charset="0"/>
                        <a:buChar char="•"/>
                      </a:pPr>
                      <a:r>
                        <a:rPr lang="en-GB" sz="1400" dirty="0"/>
                        <a:t>Organised</a:t>
                      </a:r>
                      <a:r>
                        <a:rPr lang="en-GB" sz="1400" baseline="0" dirty="0"/>
                        <a:t> and/or supervised by the institution</a:t>
                      </a:r>
                    </a:p>
                    <a:p>
                      <a:pPr marL="285750" indent="-285750">
                        <a:buFont typeface="Arial" panose="020B0604020202020204" pitchFamily="34" charset="0"/>
                        <a:buChar char="•"/>
                      </a:pPr>
                      <a:r>
                        <a:rPr lang="en-GB" sz="1400" baseline="0" dirty="0"/>
                        <a:t>Are for tutorial purposes</a:t>
                      </a:r>
                    </a:p>
                    <a:p>
                      <a:pPr marL="285750" indent="-285750">
                        <a:buFont typeface="Arial" panose="020B0604020202020204" pitchFamily="34" charset="0"/>
                        <a:buChar char="•"/>
                      </a:pPr>
                      <a:r>
                        <a:rPr lang="en-GB" sz="1400" baseline="0" dirty="0"/>
                        <a:t>Work experience, volunteering and/or community activities organised by or on behalf of the institution</a:t>
                      </a:r>
                    </a:p>
                    <a:p>
                      <a:pPr marL="0" indent="0">
                        <a:buFont typeface="Arial" panose="020B0604020202020204" pitchFamily="34" charset="0"/>
                        <a:buNone/>
                      </a:pPr>
                      <a:endParaRPr lang="en-GB" sz="1400" baseline="0" dirty="0"/>
                    </a:p>
                    <a:p>
                      <a:pPr marL="0" indent="0">
                        <a:buFont typeface="Arial" panose="020B0604020202020204" pitchFamily="34" charset="0"/>
                        <a:buNone/>
                      </a:pPr>
                      <a:r>
                        <a:rPr lang="en-GB" sz="1400" baseline="0" dirty="0"/>
                        <a:t>Examples;</a:t>
                      </a:r>
                    </a:p>
                    <a:p>
                      <a:pPr marL="285750" indent="-285750">
                        <a:buFont typeface="Arial" panose="020B0604020202020204" pitchFamily="34" charset="0"/>
                        <a:buChar char="•"/>
                      </a:pPr>
                      <a:r>
                        <a:rPr lang="en-GB" sz="1400" dirty="0"/>
                        <a:t>Tutorials/one</a:t>
                      </a:r>
                      <a:r>
                        <a:rPr lang="en-GB" sz="1400" baseline="0" dirty="0"/>
                        <a:t> to one sessions such as to plan study or revision</a:t>
                      </a:r>
                    </a:p>
                    <a:p>
                      <a:pPr marL="285750" indent="-285750">
                        <a:buFont typeface="Arial" panose="020B0604020202020204" pitchFamily="34" charset="0"/>
                        <a:buChar char="•"/>
                      </a:pPr>
                      <a:r>
                        <a:rPr lang="en-GB" sz="1400" baseline="0" dirty="0"/>
                        <a:t>Mentoring and coaching</a:t>
                      </a:r>
                    </a:p>
                    <a:p>
                      <a:pPr marL="285750" indent="-285750">
                        <a:buFont typeface="Arial" panose="020B0604020202020204" pitchFamily="34" charset="0"/>
                        <a:buChar char="•"/>
                      </a:pPr>
                      <a:r>
                        <a:rPr lang="en-GB" sz="1400" baseline="0" dirty="0"/>
                        <a:t>Structured revision</a:t>
                      </a:r>
                    </a:p>
                    <a:p>
                      <a:pPr marL="285750" indent="-285750">
                        <a:buFont typeface="Arial" panose="020B0604020202020204" pitchFamily="34" charset="0"/>
                        <a:buChar char="•"/>
                      </a:pPr>
                      <a:r>
                        <a:rPr lang="en-GB" sz="1400" baseline="0" dirty="0"/>
                        <a:t>Informal certificates such as Citizenship or Duke of Edinburgh Award</a:t>
                      </a:r>
                    </a:p>
                    <a:p>
                      <a:pPr marL="0" indent="0">
                        <a:buFont typeface="Arial" panose="020B0604020202020204" pitchFamily="34" charset="0"/>
                        <a:buNone/>
                      </a:pPr>
                      <a:endParaRPr lang="en-GB" sz="1400" baseline="0" dirty="0"/>
                    </a:p>
                    <a:p>
                      <a:pPr marL="0" indent="0">
                        <a:buFont typeface="Arial" panose="020B0604020202020204" pitchFamily="34" charset="0"/>
                        <a:buNone/>
                      </a:pPr>
                      <a:endParaRPr lang="en-GB" sz="1400" baseline="0" dirty="0"/>
                    </a:p>
                  </a:txBody>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943991D1-053C-4A5D-A8A4-1A70952ED0AF}"/>
              </a:ext>
            </a:extLst>
          </p:cNvPr>
          <p:cNvSpPr txBox="1"/>
          <p:nvPr/>
        </p:nvSpPr>
        <p:spPr>
          <a:xfrm>
            <a:off x="282971" y="3944452"/>
            <a:ext cx="8663782" cy="307777"/>
          </a:xfrm>
          <a:prstGeom prst="rect">
            <a:avLst/>
          </a:prstGeom>
          <a:noFill/>
        </p:spPr>
        <p:txBody>
          <a:bodyPr wrap="none" rtlCol="0">
            <a:spAutoFit/>
          </a:bodyPr>
          <a:lstStyle/>
          <a:p>
            <a:pPr lvl="0" defTabSz="914400" fontAlgn="auto">
              <a:spcBef>
                <a:spcPts val="0"/>
              </a:spcBef>
              <a:spcAft>
                <a:spcPts val="0"/>
              </a:spcAft>
            </a:pPr>
            <a:r>
              <a:rPr lang="en-GB" sz="1400" b="1" dirty="0">
                <a:solidFill>
                  <a:srgbClr val="339933"/>
                </a:solidFill>
                <a:latin typeface="Arial"/>
                <a:ea typeface="+mn-ea"/>
                <a:cs typeface="+mn-cs"/>
              </a:rPr>
              <a:t>https://www.gov.uk/guidance/16-to-19-funding-planned-hours-in-study-programmes#includes-hours</a:t>
            </a:r>
          </a:p>
        </p:txBody>
      </p:sp>
    </p:spTree>
    <p:extLst>
      <p:ext uri="{BB962C8B-B14F-4D97-AF65-F5344CB8AC3E}">
        <p14:creationId xmlns:p14="http://schemas.microsoft.com/office/powerpoint/2010/main" val="124583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457200" y="342899"/>
            <a:ext cx="8229600" cy="857250"/>
          </a:xfrm>
        </p:spPr>
        <p:txBody>
          <a:bodyPr/>
          <a:lstStyle/>
          <a:p>
            <a:pPr eaLnBrk="1" hangingPunct="1"/>
            <a:r>
              <a:rPr lang="en-GB" sz="3600" b="1" dirty="0"/>
              <a:t>Rationale for Workshop</a:t>
            </a:r>
          </a:p>
        </p:txBody>
      </p:sp>
      <p:sp>
        <p:nvSpPr>
          <p:cNvPr id="90114" name="Rectangle 3"/>
          <p:cNvSpPr>
            <a:spLocks noGrp="1" noChangeArrowheads="1"/>
          </p:cNvSpPr>
          <p:nvPr>
            <p:ph type="body" idx="1"/>
          </p:nvPr>
        </p:nvSpPr>
        <p:spPr>
          <a:xfrm>
            <a:off x="515257" y="1426424"/>
            <a:ext cx="8171544" cy="3058321"/>
          </a:xfrm>
        </p:spPr>
        <p:txBody>
          <a:bodyPr/>
          <a:lstStyle/>
          <a:p>
            <a:pPr marL="0" lvl="1" indent="0" eaLnBrk="1" hangingPunct="1">
              <a:buNone/>
            </a:pPr>
            <a:r>
              <a:rPr lang="en-GB" sz="2400" dirty="0"/>
              <a:t>The Education and Skills Funding Agency (</a:t>
            </a:r>
            <a:r>
              <a:rPr lang="en-GB" sz="2400" b="1" dirty="0"/>
              <a:t>ESFA</a:t>
            </a:r>
            <a:r>
              <a:rPr lang="en-GB" sz="2400" dirty="0"/>
              <a:t>) requires learning aim information to be submitted via the Autumn Census return for schools with Post 16 students. </a:t>
            </a:r>
          </a:p>
          <a:p>
            <a:pPr marL="0" lvl="1" indent="0" eaLnBrk="1" hangingPunct="1">
              <a:buNone/>
            </a:pPr>
            <a:endParaRPr lang="en-GB" sz="2400" dirty="0"/>
          </a:p>
          <a:p>
            <a:pPr marL="0" lvl="1" indent="0" eaLnBrk="1" hangingPunct="1">
              <a:buNone/>
            </a:pPr>
            <a:r>
              <a:rPr lang="en-GB" sz="2400" dirty="0"/>
              <a:t>This information is used to calculate sixth form funding and qualification success rates (QSRs).</a:t>
            </a:r>
          </a:p>
          <a:p>
            <a:pPr marL="0" lvl="1" indent="0" eaLnBrk="1" hangingPunct="1">
              <a:buNone/>
            </a:pPr>
            <a:endParaRPr lang="en-GB" dirty="0"/>
          </a:p>
          <a:p>
            <a:pPr eaLnBrk="1" hangingPunct="1"/>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551363"/>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4082730504"/>
              </p:ext>
            </p:extLst>
          </p:nvPr>
        </p:nvGraphicFramePr>
        <p:xfrm>
          <a:off x="247649" y="577757"/>
          <a:ext cx="8601076" cy="3965668"/>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732937">
                <a:tc>
                  <a:txBody>
                    <a:bodyPr/>
                    <a:lstStyle/>
                    <a:p>
                      <a:r>
                        <a:rPr lang="en-GB" sz="3200" b="1" dirty="0"/>
                        <a:t>Non Funded Hours</a:t>
                      </a:r>
                    </a:p>
                  </a:txBody>
                  <a:tcPr>
                    <a:solidFill>
                      <a:srgbClr val="92D050">
                        <a:alpha val="48000"/>
                      </a:srgbClr>
                    </a:solidFill>
                  </a:tcPr>
                </a:tc>
                <a:extLst>
                  <a:ext uri="{0D108BD9-81ED-4DB2-BD59-A6C34878D82A}">
                    <a16:rowId xmlns:a16="http://schemas.microsoft.com/office/drawing/2014/main" val="10000"/>
                  </a:ext>
                </a:extLst>
              </a:tr>
              <a:tr h="3232731">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aseline="0" dirty="0"/>
                        <a:t>EFSA will not fund hours that are not:</a:t>
                      </a:r>
                    </a:p>
                    <a:p>
                      <a:pPr marL="285750" indent="-285750">
                        <a:buFont typeface="Arial" panose="020B0604020202020204" pitchFamily="34" charset="0"/>
                        <a:buChar char="•"/>
                      </a:pPr>
                      <a:r>
                        <a:rPr lang="en-GB" sz="1400" dirty="0"/>
                        <a:t>Timetabled</a:t>
                      </a:r>
                    </a:p>
                    <a:p>
                      <a:pPr marL="285750" indent="-285750">
                        <a:buFont typeface="Arial" panose="020B0604020202020204" pitchFamily="34" charset="0"/>
                        <a:buChar char="•"/>
                      </a:pPr>
                      <a:r>
                        <a:rPr lang="en-GB" sz="1400" dirty="0"/>
                        <a:t>Organised</a:t>
                      </a:r>
                      <a:r>
                        <a:rPr lang="en-GB" sz="1400" baseline="0" dirty="0"/>
                        <a:t> and/or supervised by the institution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aseline="0" dirty="0"/>
                        <a:t>Nor will they fund: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t>Voluntary extra-curricular activities and clubs delivered during breaks or outside the normal working pattern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t>Study that is homework or independent study/research that is not timetabled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t>Time spent in employment and or work experience organised by anyone other than the school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t>Time spent on volunteering and/or community activities organised by anyone other than the school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940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787854"/>
          </a:xfrm>
        </p:spPr>
        <p:txBody>
          <a:bodyPr/>
          <a:lstStyle/>
          <a:p>
            <a:r>
              <a:rPr lang="en-GB" sz="3200" b="1" dirty="0"/>
              <a:t>Post 16 Programme of Study</a:t>
            </a:r>
          </a:p>
        </p:txBody>
      </p:sp>
      <p:sp>
        <p:nvSpPr>
          <p:cNvPr id="3" name="Text Placeholder 2"/>
          <p:cNvSpPr>
            <a:spLocks noGrp="1"/>
          </p:cNvSpPr>
          <p:nvPr>
            <p:ph type="body" sz="quarter" idx="10"/>
          </p:nvPr>
        </p:nvSpPr>
        <p:spPr>
          <a:xfrm>
            <a:off x="523931" y="1232903"/>
            <a:ext cx="8208144" cy="994714"/>
          </a:xfrm>
        </p:spPr>
        <p:txBody>
          <a:bodyPr/>
          <a:lstStyle/>
          <a:p>
            <a:pPr marL="1254125"/>
            <a:r>
              <a:rPr lang="en-GB" dirty="0">
                <a:solidFill>
                  <a:srgbClr val="C00000"/>
                </a:solidFill>
              </a:rPr>
              <a:t>To update Hours from Courses </a:t>
            </a:r>
          </a:p>
          <a:p>
            <a:pPr marL="1254125"/>
            <a:r>
              <a:rPr lang="en-GB" dirty="0">
                <a:solidFill>
                  <a:srgbClr val="C00000"/>
                </a:solidFill>
              </a:rPr>
              <a:t>To update Programme Type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4529138"/>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273C460-226B-4778-B9A8-437A5EBA4C83}"/>
              </a:ext>
            </a:extLst>
          </p:cNvPr>
          <p:cNvPicPr>
            <a:picLocks noChangeAspect="1"/>
          </p:cNvPicPr>
          <p:nvPr/>
        </p:nvPicPr>
        <p:blipFill>
          <a:blip r:embed="rId4"/>
          <a:stretch>
            <a:fillRect/>
          </a:stretch>
        </p:blipFill>
        <p:spPr>
          <a:xfrm>
            <a:off x="252650" y="2100036"/>
            <a:ext cx="8638699" cy="2556683"/>
          </a:xfrm>
          <a:prstGeom prst="rect">
            <a:avLst/>
          </a:prstGeom>
        </p:spPr>
      </p:pic>
      <p:sp>
        <p:nvSpPr>
          <p:cNvPr id="6" name="TextBox 5">
            <a:extLst>
              <a:ext uri="{FF2B5EF4-FFF2-40B4-BE49-F238E27FC236}">
                <a16:creationId xmlns:a16="http://schemas.microsoft.com/office/drawing/2014/main" id="{774DFAAC-6890-4FED-8F40-14CD292B4073}"/>
              </a:ext>
            </a:extLst>
          </p:cNvPr>
          <p:cNvSpPr txBox="1"/>
          <p:nvPr/>
        </p:nvSpPr>
        <p:spPr>
          <a:xfrm>
            <a:off x="523931" y="894348"/>
            <a:ext cx="7850812" cy="338554"/>
          </a:xfrm>
          <a:prstGeom prst="rect">
            <a:avLst/>
          </a:prstGeom>
          <a:solidFill>
            <a:srgbClr val="92D050"/>
          </a:solidFill>
          <a:effectLst>
            <a:outerShdw blurRad="50800" dist="38100" dir="2700000" algn="tl" rotWithShape="0">
              <a:prstClr val="black">
                <a:alpha val="40000"/>
              </a:prstClr>
            </a:outerShdw>
          </a:effectLst>
        </p:spPr>
        <p:txBody>
          <a:bodyPr wrap="square" rtlCol="0">
            <a:spAutoFit/>
          </a:bodyPr>
          <a:lstStyle/>
          <a:p>
            <a:r>
              <a:rPr lang="en-GB" sz="1600" dirty="0">
                <a:solidFill>
                  <a:schemeClr val="bg1"/>
                </a:solidFill>
              </a:rPr>
              <a:t>Tools | Academic Management | Course Manager | Post 16 Programmes of Study</a:t>
            </a:r>
          </a:p>
        </p:txBody>
      </p:sp>
    </p:spTree>
    <p:extLst>
      <p:ext uri="{BB962C8B-B14F-4D97-AF65-F5344CB8AC3E}">
        <p14:creationId xmlns:p14="http://schemas.microsoft.com/office/powerpoint/2010/main" val="4081547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304800" y="325397"/>
            <a:ext cx="8610600"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Post 16 Prior Attainment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nvPr>
        </p:nvGraphicFramePr>
        <p:xfrm>
          <a:off x="304800" y="969770"/>
          <a:ext cx="8610600" cy="3203960"/>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338840">
                <a:tc>
                  <a:txBody>
                    <a:bodyPr/>
                    <a:lstStyle/>
                    <a:p>
                      <a:r>
                        <a:rPr lang="en-GB" sz="1600" b="1" dirty="0"/>
                        <a:t>Concerns</a:t>
                      </a:r>
                    </a:p>
                  </a:txBody>
                  <a:tcPr>
                    <a:solidFill>
                      <a:srgbClr val="92D050">
                        <a:alpha val="48000"/>
                      </a:srgbClr>
                    </a:solidFill>
                  </a:tcPr>
                </a:tc>
                <a:extLst>
                  <a:ext uri="{0D108BD9-81ED-4DB2-BD59-A6C34878D82A}">
                    <a16:rowId xmlns:a16="http://schemas.microsoft.com/office/drawing/2014/main" val="10000"/>
                  </a:ext>
                </a:extLst>
              </a:tr>
              <a:tr h="201932">
                <a:tc>
                  <a:txBody>
                    <a:bodyPr/>
                    <a:lstStyle/>
                    <a:p>
                      <a:pPr lvl="0"/>
                      <a:r>
                        <a:rPr lang="en-GB" sz="1400" dirty="0"/>
                        <a:t>The ESFA can withhold all funding for a post-16 student where the school has not adhered to all the rules regarding prior attainment at </a:t>
                      </a:r>
                      <a:r>
                        <a:rPr lang="en-GB" sz="1400" b="1" dirty="0"/>
                        <a:t>GCSE</a:t>
                      </a:r>
                      <a:r>
                        <a:rPr lang="en-GB" sz="1400" dirty="0"/>
                        <a:t> in </a:t>
                      </a:r>
                      <a:r>
                        <a:rPr lang="en-GB" sz="1400" b="1" dirty="0"/>
                        <a:t>Maths</a:t>
                      </a:r>
                      <a:r>
                        <a:rPr lang="en-GB" sz="1400" dirty="0"/>
                        <a:t> and </a:t>
                      </a:r>
                      <a:r>
                        <a:rPr lang="en-GB" sz="1400" b="1" dirty="0"/>
                        <a:t>English</a:t>
                      </a:r>
                      <a:r>
                        <a:rPr lang="en-GB" sz="1400" dirty="0"/>
                        <a:t> as reported in School Census Autumn for that student</a:t>
                      </a:r>
                    </a:p>
                  </a:txBody>
                  <a:tcPr/>
                </a:tc>
                <a:extLst>
                  <a:ext uri="{0D108BD9-81ED-4DB2-BD59-A6C34878D82A}">
                    <a16:rowId xmlns:a16="http://schemas.microsoft.com/office/drawing/2014/main" val="10001"/>
                  </a:ext>
                </a:extLst>
              </a:tr>
              <a:tr h="201932">
                <a:tc>
                  <a:txBody>
                    <a:bodyPr/>
                    <a:lstStyle/>
                    <a:p>
                      <a:endParaRPr lang="en-GB" sz="1400" b="1" dirty="0"/>
                    </a:p>
                  </a:txBody>
                  <a:tcPr>
                    <a:solidFill>
                      <a:srgbClr val="92D050">
                        <a:alpha val="48000"/>
                      </a:srgbClr>
                    </a:solidFill>
                  </a:tcPr>
                </a:tc>
                <a:extLst>
                  <a:ext uri="{0D108BD9-81ED-4DB2-BD59-A6C34878D82A}">
                    <a16:rowId xmlns:a16="http://schemas.microsoft.com/office/drawing/2014/main" val="10002"/>
                  </a:ext>
                </a:extLst>
              </a:tr>
              <a:tr h="201932">
                <a:tc>
                  <a:txBody>
                    <a:bodyPr/>
                    <a:lstStyle/>
                    <a:p>
                      <a:pPr marL="0" indent="0">
                        <a:buFont typeface="+mj-lt"/>
                        <a:buNone/>
                      </a:pPr>
                      <a:r>
                        <a:rPr lang="en-GB" sz="1400" dirty="0"/>
                        <a:t>Reformed GCSE (9 to 1) grades can exist alongside the previous GCSE grades</a:t>
                      </a:r>
                    </a:p>
                    <a:p>
                      <a:pPr marL="800100" lvl="0" indent="-457200">
                        <a:buFont typeface="Wingdings" panose="05000000000000000000" pitchFamily="2" charset="2"/>
                        <a:buChar char="§"/>
                      </a:pPr>
                      <a:r>
                        <a:rPr lang="en-GB" sz="1400" dirty="0"/>
                        <a:t>9 to 4 or A* to C are acceptable grades</a:t>
                      </a:r>
                    </a:p>
                    <a:p>
                      <a:pPr marL="800100" lvl="0" indent="-457200">
                        <a:buFont typeface="Wingdings" panose="05000000000000000000" pitchFamily="2" charset="2"/>
                        <a:buChar char="§"/>
                      </a:pPr>
                      <a:r>
                        <a:rPr lang="en-GB" sz="1400" dirty="0"/>
                        <a:t>3 or D will normally mean staying with GCSE</a:t>
                      </a:r>
                    </a:p>
                  </a:txBody>
                  <a:tcPr/>
                </a:tc>
                <a:extLst>
                  <a:ext uri="{0D108BD9-81ED-4DB2-BD59-A6C34878D82A}">
                    <a16:rowId xmlns:a16="http://schemas.microsoft.com/office/drawing/2014/main" val="10003"/>
                  </a:ext>
                </a:extLst>
              </a:tr>
              <a:tr h="219436">
                <a:tc>
                  <a:txBody>
                    <a:bodyPr/>
                    <a:lstStyle/>
                    <a:p>
                      <a:pPr lvl="0"/>
                      <a:endParaRPr lang="en-GB" sz="1400" b="1" baseline="0" dirty="0"/>
                    </a:p>
                  </a:txBody>
                  <a:tcPr>
                    <a:solidFill>
                      <a:srgbClr val="92D050">
                        <a:alpha val="50000"/>
                      </a:srgbClr>
                    </a:solidFill>
                  </a:tcPr>
                </a:tc>
                <a:extLst>
                  <a:ext uri="{0D108BD9-81ED-4DB2-BD59-A6C34878D82A}">
                    <a16:rowId xmlns:a16="http://schemas.microsoft.com/office/drawing/2014/main" val="10004"/>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b="1" dirty="0">
                          <a:solidFill>
                            <a:srgbClr val="339933"/>
                          </a:solidFill>
                        </a:rPr>
                        <a:t>The highest prior attainment in the previous academic year </a:t>
                      </a:r>
                      <a:r>
                        <a:rPr lang="en-GB" sz="1600" b="1" baseline="0" dirty="0">
                          <a:solidFill>
                            <a:srgbClr val="339933"/>
                          </a:solidFill>
                        </a:rPr>
                        <a:t>will also be collected to enable corrections to be reported.</a:t>
                      </a:r>
                      <a:endParaRPr lang="en-GB" sz="1600" b="1" dirty="0">
                        <a:solidFill>
                          <a:srgbClr val="339933"/>
                        </a:solidFill>
                      </a:endParaRPr>
                    </a:p>
                    <a:p>
                      <a:pPr lvl="0"/>
                      <a:endParaRPr lang="en-GB" sz="1400" baseline="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10380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0238F4-CFF7-48DE-90A9-414EED772B6E}"/>
              </a:ext>
            </a:extLst>
          </p:cNvPr>
          <p:cNvPicPr>
            <a:picLocks noChangeAspect="1"/>
          </p:cNvPicPr>
          <p:nvPr/>
        </p:nvPicPr>
        <p:blipFill>
          <a:blip r:embed="rId3"/>
          <a:stretch>
            <a:fillRect/>
          </a:stretch>
        </p:blipFill>
        <p:spPr>
          <a:xfrm>
            <a:off x="72571" y="1383506"/>
            <a:ext cx="9071429" cy="2376487"/>
          </a:xfrm>
          <a:prstGeom prst="rect">
            <a:avLst/>
          </a:prstGeom>
        </p:spPr>
      </p:pic>
      <p:sp>
        <p:nvSpPr>
          <p:cNvPr id="2" name="Title 1"/>
          <p:cNvSpPr>
            <a:spLocks noGrp="1"/>
          </p:cNvSpPr>
          <p:nvPr>
            <p:ph type="title"/>
          </p:nvPr>
        </p:nvSpPr>
        <p:spPr/>
        <p:txBody>
          <a:bodyPr/>
          <a:lstStyle/>
          <a:p>
            <a:r>
              <a:rPr lang="en-GB" sz="3200" b="1" dirty="0"/>
              <a:t>Post 16 Prior Attainment</a:t>
            </a:r>
          </a:p>
        </p:txBody>
      </p:sp>
      <p:sp>
        <p:nvSpPr>
          <p:cNvPr id="4" name="TextBox 3"/>
          <p:cNvSpPr txBox="1"/>
          <p:nvPr/>
        </p:nvSpPr>
        <p:spPr>
          <a:xfrm>
            <a:off x="467544" y="2266950"/>
            <a:ext cx="8208144" cy="369332"/>
          </a:xfrm>
          <a:prstGeom prst="rect">
            <a:avLst/>
          </a:prstGeom>
          <a:noFill/>
        </p:spPr>
        <p:txBody>
          <a:bodyPr wrap="square" rtlCol="0">
            <a:spAutoFit/>
          </a:bodyPr>
          <a:lstStyle/>
          <a:p>
            <a:endParaRPr lang="en-GB" dirty="0"/>
          </a:p>
        </p:txBody>
      </p:sp>
      <p:sp>
        <p:nvSpPr>
          <p:cNvPr id="10" name="TextBox 9"/>
          <p:cNvSpPr txBox="1"/>
          <p:nvPr/>
        </p:nvSpPr>
        <p:spPr>
          <a:xfrm>
            <a:off x="1681142" y="894348"/>
            <a:ext cx="5760255" cy="338554"/>
          </a:xfrm>
          <a:prstGeom prst="rect">
            <a:avLst/>
          </a:prstGeom>
          <a:solidFill>
            <a:srgbClr val="92D050"/>
          </a:solidFill>
          <a:effectLst>
            <a:outerShdw blurRad="50800" dist="38100" dir="2700000" algn="tl" rotWithShape="0">
              <a:prstClr val="black">
                <a:alpha val="40000"/>
              </a:prstClr>
            </a:outerShdw>
          </a:effectLst>
        </p:spPr>
        <p:txBody>
          <a:bodyPr wrap="square" rtlCol="0">
            <a:spAutoFit/>
          </a:bodyPr>
          <a:lstStyle/>
          <a:p>
            <a:r>
              <a:rPr lang="en-GB" sz="1600" dirty="0">
                <a:solidFill>
                  <a:schemeClr val="bg1"/>
                </a:solidFill>
              </a:rPr>
              <a:t>Tools | Statutory Returns Tools | Update Prior Attainment</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731" y="4529138"/>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ABACEBF-A3B7-470F-92FF-214EAA13EE38}"/>
              </a:ext>
            </a:extLst>
          </p:cNvPr>
          <p:cNvPicPr>
            <a:picLocks noChangeAspect="1"/>
          </p:cNvPicPr>
          <p:nvPr/>
        </p:nvPicPr>
        <p:blipFill>
          <a:blip r:embed="rId5"/>
          <a:stretch>
            <a:fillRect/>
          </a:stretch>
        </p:blipFill>
        <p:spPr>
          <a:xfrm>
            <a:off x="4895154" y="3206833"/>
            <a:ext cx="2328934" cy="1303497"/>
          </a:xfrm>
          <a:prstGeom prst="rect">
            <a:avLst/>
          </a:prstGeom>
        </p:spPr>
      </p:pic>
      <p:cxnSp>
        <p:nvCxnSpPr>
          <p:cNvPr id="5" name="Straight Arrow Connector 4">
            <a:extLst>
              <a:ext uri="{FF2B5EF4-FFF2-40B4-BE49-F238E27FC236}">
                <a16:creationId xmlns:a16="http://schemas.microsoft.com/office/drawing/2014/main" id="{ECADCBDB-F84E-4F19-9286-1451F21B6DA8}"/>
              </a:ext>
            </a:extLst>
          </p:cNvPr>
          <p:cNvCxnSpPr>
            <a:cxnSpLocks/>
          </p:cNvCxnSpPr>
          <p:nvPr/>
        </p:nvCxnSpPr>
        <p:spPr>
          <a:xfrm flipH="1">
            <a:off x="1868714" y="1696399"/>
            <a:ext cx="410029" cy="21477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535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90055" y="366547"/>
            <a:ext cx="8859982"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Core Learning Aim</a:t>
            </a:r>
          </a:p>
        </p:txBody>
      </p:sp>
      <p:sp>
        <p:nvSpPr>
          <p:cNvPr id="4" name="Content Placeholder 3"/>
          <p:cNvSpPr>
            <a:spLocks noGrp="1"/>
          </p:cNvSpPr>
          <p:nvPr>
            <p:ph idx="1"/>
          </p:nvPr>
        </p:nvSpPr>
        <p:spPr>
          <a:xfrm>
            <a:off x="193963" y="915902"/>
            <a:ext cx="8368146" cy="1398097"/>
          </a:xfrm>
        </p:spPr>
        <p:txBody>
          <a:bodyPr/>
          <a:lstStyle/>
          <a:p>
            <a:pPr marL="0" indent="269875">
              <a:buNone/>
            </a:pPr>
            <a:r>
              <a:rPr lang="en-GB" sz="1100" dirty="0"/>
              <a:t>The Core Learning Aim has 2 main functions:</a:t>
            </a:r>
          </a:p>
          <a:p>
            <a:r>
              <a:rPr lang="en-GB" sz="1100" b="1" dirty="0"/>
              <a:t>For the study programme</a:t>
            </a:r>
            <a:r>
              <a:rPr lang="en-GB" sz="1100" dirty="0"/>
              <a:t>: the core aim focusses on the student’s aspirations and goals for the future and defines the main purpose of the student’s study programme.</a:t>
            </a:r>
          </a:p>
          <a:p>
            <a:r>
              <a:rPr lang="en-GB" sz="1100" b="1" dirty="0"/>
              <a:t>For funding purposes</a:t>
            </a:r>
            <a:r>
              <a:rPr lang="en-GB" sz="1100" dirty="0"/>
              <a:t>: the core aim has a significant impact on funding allocations.  It is vital for calculating retention and to determine the programme costs weighting applied to the study programme.</a:t>
            </a:r>
          </a:p>
          <a:p>
            <a:pPr marL="0" indent="0">
              <a:buNone/>
              <a:tabLst>
                <a:tab pos="355600" algn="l"/>
              </a:tabLst>
            </a:pPr>
            <a:r>
              <a:rPr lang="en-GB" sz="1100" b="1" dirty="0">
                <a:solidFill>
                  <a:srgbClr val="C00000"/>
                </a:solidFill>
              </a:rPr>
              <a:t>	</a:t>
            </a:r>
            <a:r>
              <a:rPr lang="en-GB" sz="1100" b="1" i="1" dirty="0">
                <a:solidFill>
                  <a:srgbClr val="C00000"/>
                </a:solidFill>
              </a:rPr>
              <a:t>If a core aim is not returned for a student in the Census, their programme will be deemed Academic.</a:t>
            </a:r>
          </a:p>
          <a:p>
            <a:pPr marL="0" indent="0">
              <a:buNone/>
              <a:tabLst>
                <a:tab pos="355600" algn="l"/>
              </a:tabLst>
            </a:pPr>
            <a:r>
              <a:rPr lang="en-GB" sz="1100" b="1" i="1" dirty="0">
                <a:solidFill>
                  <a:srgbClr val="C00000"/>
                </a:solidFill>
              </a:rPr>
              <a:t>	If the student’s core aim is NOT listed below, the student’s programme is VOCATIONAL.</a:t>
            </a:r>
          </a:p>
          <a:p>
            <a:endParaRPr lang="en-GB" sz="1200" dirty="0">
              <a:solidFill>
                <a:schemeClr val="accent6">
                  <a:lumMod val="10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538123641"/>
              </p:ext>
            </p:extLst>
          </p:nvPr>
        </p:nvGraphicFramePr>
        <p:xfrm>
          <a:off x="581891" y="2313999"/>
          <a:ext cx="6425230" cy="1913599"/>
        </p:xfrm>
        <a:graphic>
          <a:graphicData uri="http://schemas.openxmlformats.org/drawingml/2006/table">
            <a:tbl>
              <a:tblPr firstRow="1" bandRow="1"/>
              <a:tblGrid>
                <a:gridCol w="615914">
                  <a:extLst>
                    <a:ext uri="{9D8B030D-6E8A-4147-A177-3AD203B41FA5}">
                      <a16:colId xmlns:a16="http://schemas.microsoft.com/office/drawing/2014/main" val="20000"/>
                    </a:ext>
                  </a:extLst>
                </a:gridCol>
                <a:gridCol w="5809316">
                  <a:extLst>
                    <a:ext uri="{9D8B030D-6E8A-4147-A177-3AD203B41FA5}">
                      <a16:colId xmlns:a16="http://schemas.microsoft.com/office/drawing/2014/main" val="20001"/>
                    </a:ext>
                  </a:extLst>
                </a:gridCol>
              </a:tblGrid>
              <a:tr h="321526">
                <a:tc>
                  <a:txBody>
                    <a:bodyPr/>
                    <a:lstStyle/>
                    <a:p>
                      <a:pPr algn="l">
                        <a:lnSpc>
                          <a:spcPct val="115000"/>
                        </a:lnSpc>
                      </a:pPr>
                      <a:endParaRPr lang="en-GB" sz="700" dirty="0">
                        <a:effectLst/>
                        <a:latin typeface="Calibri"/>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tc>
                  <a:txBody>
                    <a:bodyPr/>
                    <a:lstStyle/>
                    <a:p>
                      <a:pPr algn="l">
                        <a:lnSpc>
                          <a:spcPct val="115000"/>
                        </a:lnSpc>
                        <a:spcAft>
                          <a:spcPts val="0"/>
                        </a:spcAft>
                      </a:pPr>
                      <a:r>
                        <a:rPr lang="en-GB" sz="1200" b="1" kern="1200" dirty="0">
                          <a:solidFill>
                            <a:schemeClr val="tx1"/>
                          </a:solidFill>
                          <a:effectLst/>
                          <a:latin typeface="Arial"/>
                          <a:ea typeface="MS PGothic"/>
                          <a:cs typeface="MS PGothic"/>
                        </a:rPr>
                        <a:t>Core aims in academic programmes </a:t>
                      </a:r>
                      <a:endParaRPr lang="en-GB" sz="1200" dirty="0">
                        <a:solidFill>
                          <a:schemeClr val="tx1"/>
                        </a:solidFill>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extLst>
                  <a:ext uri="{0D108BD9-81ED-4DB2-BD59-A6C34878D82A}">
                    <a16:rowId xmlns:a16="http://schemas.microsoft.com/office/drawing/2014/main" val="10000"/>
                  </a:ext>
                </a:extLst>
              </a:tr>
              <a:tr h="219075">
                <a:tc>
                  <a:txBody>
                    <a:bodyPr/>
                    <a:lstStyle/>
                    <a:p>
                      <a:pPr algn="l">
                        <a:lnSpc>
                          <a:spcPct val="115000"/>
                        </a:lnSpc>
                        <a:spcAft>
                          <a:spcPts val="0"/>
                        </a:spcAft>
                      </a:pPr>
                      <a:r>
                        <a:rPr lang="en-GB" sz="1000" b="1" kern="1200" dirty="0">
                          <a:solidFill>
                            <a:srgbClr val="4C2403"/>
                          </a:solidFill>
                          <a:effectLst/>
                          <a:latin typeface="Arial"/>
                          <a:ea typeface="MS PGothic"/>
                          <a:cs typeface="MS PGothic"/>
                        </a:rPr>
                        <a:t>Level </a:t>
                      </a:r>
                      <a:endParaRPr lang="en-GB" sz="700" b="1" dirty="0">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tc>
                  <a:txBody>
                    <a:bodyPr/>
                    <a:lstStyle/>
                    <a:p>
                      <a:pPr algn="l">
                        <a:lnSpc>
                          <a:spcPct val="115000"/>
                        </a:lnSpc>
                        <a:spcAft>
                          <a:spcPts val="0"/>
                        </a:spcAft>
                      </a:pPr>
                      <a:r>
                        <a:rPr lang="en-GB" sz="1000" b="1" kern="1200" dirty="0">
                          <a:solidFill>
                            <a:srgbClr val="000000"/>
                          </a:solidFill>
                          <a:effectLst/>
                          <a:latin typeface="Arial"/>
                          <a:ea typeface="MS PGothic"/>
                          <a:cs typeface="MS PGothic"/>
                        </a:rPr>
                        <a:t>Qualification types </a:t>
                      </a:r>
                      <a:endParaRPr lang="en-GB" sz="700" b="1" dirty="0">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extLst>
                  <a:ext uri="{0D108BD9-81ED-4DB2-BD59-A6C34878D82A}">
                    <a16:rowId xmlns:a16="http://schemas.microsoft.com/office/drawing/2014/main" val="10001"/>
                  </a:ext>
                </a:extLst>
              </a:tr>
              <a:tr h="820107">
                <a:tc>
                  <a:txBody>
                    <a:bodyPr/>
                    <a:lstStyle/>
                    <a:p>
                      <a:pPr algn="l">
                        <a:lnSpc>
                          <a:spcPct val="115000"/>
                        </a:lnSpc>
                        <a:spcAft>
                          <a:spcPts val="0"/>
                        </a:spcAft>
                      </a:pPr>
                      <a:r>
                        <a:rPr lang="en-GB" sz="1000" kern="1200" dirty="0">
                          <a:solidFill>
                            <a:srgbClr val="4C2403"/>
                          </a:solidFill>
                          <a:effectLst/>
                          <a:latin typeface="Arial"/>
                          <a:ea typeface="MS PGothic"/>
                          <a:cs typeface="MS PGothic"/>
                        </a:rPr>
                        <a:t>3</a:t>
                      </a:r>
                      <a:endParaRPr lang="en-GB" sz="700" dirty="0">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tc>
                  <a:txBody>
                    <a:bodyPr/>
                    <a:lstStyle/>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GCEs: A levels and AS levels; double awards count as two academic qualifications</a:t>
                      </a:r>
                      <a:endParaRPr lang="en-GB" sz="900" dirty="0">
                        <a:effectLst/>
                        <a:latin typeface="Calibri"/>
                        <a:ea typeface="Calibri"/>
                        <a:cs typeface="Times New Roman"/>
                      </a:endParaRPr>
                    </a:p>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IB Diploma.</a:t>
                      </a:r>
                      <a:endParaRPr lang="en-GB" sz="900" dirty="0">
                        <a:effectLst/>
                        <a:latin typeface="Calibri"/>
                        <a:ea typeface="Calibri"/>
                        <a:cs typeface="Times New Roman"/>
                      </a:endParaRPr>
                    </a:p>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IB Certificates. </a:t>
                      </a:r>
                      <a:endParaRPr lang="en-GB" sz="900" dirty="0">
                        <a:effectLst/>
                        <a:latin typeface="Calibri"/>
                        <a:ea typeface="Calibri"/>
                        <a:cs typeface="Times New Roman"/>
                      </a:endParaRPr>
                    </a:p>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Cambridge Pre-U Diploma. </a:t>
                      </a:r>
                      <a:endParaRPr lang="en-GB" sz="900" dirty="0">
                        <a:effectLst/>
                        <a:latin typeface="Calibri"/>
                        <a:ea typeface="Calibri"/>
                        <a:cs typeface="Times New Roman"/>
                      </a:endParaRPr>
                    </a:p>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Access to HE Diploma. </a:t>
                      </a:r>
                      <a:endParaRPr lang="en-GB" sz="900" dirty="0">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extLst>
                  <a:ext uri="{0D108BD9-81ED-4DB2-BD59-A6C34878D82A}">
                    <a16:rowId xmlns:a16="http://schemas.microsoft.com/office/drawing/2014/main" val="10002"/>
                  </a:ext>
                </a:extLst>
              </a:tr>
              <a:tr h="475195">
                <a:tc>
                  <a:txBody>
                    <a:bodyPr/>
                    <a:lstStyle/>
                    <a:p>
                      <a:pPr algn="l">
                        <a:lnSpc>
                          <a:spcPct val="115000"/>
                        </a:lnSpc>
                        <a:spcAft>
                          <a:spcPts val="0"/>
                        </a:spcAft>
                      </a:pPr>
                      <a:r>
                        <a:rPr lang="en-GB" sz="1000" kern="1200" dirty="0">
                          <a:solidFill>
                            <a:srgbClr val="4C2403"/>
                          </a:solidFill>
                          <a:effectLst/>
                          <a:latin typeface="Arial"/>
                          <a:ea typeface="MS PGothic"/>
                          <a:cs typeface="MS PGothic"/>
                        </a:rPr>
                        <a:t>2</a:t>
                      </a:r>
                      <a:endParaRPr lang="en-GB" sz="700" dirty="0">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tc>
                  <a:txBody>
                    <a:bodyPr/>
                    <a:lstStyle/>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GCSEs – including vocational. </a:t>
                      </a:r>
                      <a:endParaRPr lang="en-GB" sz="900" dirty="0">
                        <a:effectLst/>
                        <a:latin typeface="Calibri"/>
                        <a:ea typeface="Calibri"/>
                        <a:cs typeface="Times New Roman"/>
                      </a:endParaRPr>
                    </a:p>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GCSE short courses. </a:t>
                      </a:r>
                      <a:endParaRPr lang="en-GB" sz="900" dirty="0">
                        <a:effectLst/>
                        <a:latin typeface="Calibri"/>
                        <a:ea typeface="Calibri"/>
                        <a:cs typeface="Times New Roman"/>
                      </a:endParaRPr>
                    </a:p>
                    <a:p>
                      <a:pPr marL="342900" lvl="0" indent="-342900" algn="l">
                        <a:lnSpc>
                          <a:spcPct val="115000"/>
                        </a:lnSpc>
                        <a:spcAft>
                          <a:spcPts val="0"/>
                        </a:spcAft>
                        <a:buFont typeface="Wingdings"/>
                        <a:buChar char=""/>
                      </a:pPr>
                      <a:r>
                        <a:rPr lang="en-GB" sz="900" kern="1200" dirty="0">
                          <a:solidFill>
                            <a:srgbClr val="4C2403"/>
                          </a:solidFill>
                          <a:effectLst/>
                          <a:latin typeface="Arial"/>
                          <a:ea typeface="MS PGothic"/>
                          <a:cs typeface="MS PGothic"/>
                        </a:rPr>
                        <a:t>Free standing maths qualifications (FSMQs). </a:t>
                      </a:r>
                      <a:endParaRPr lang="en-GB" sz="900" dirty="0">
                        <a:effectLst/>
                        <a:latin typeface="Calibri"/>
                        <a:ea typeface="Calibri"/>
                        <a:cs typeface="Times New Roman"/>
                      </a:endParaRPr>
                    </a:p>
                  </a:txBody>
                  <a:tcPr marL="78226" marR="78226" marT="31094" marB="310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107" y="4597400"/>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70144D2-B56D-498B-8621-CC3946A11C7C}"/>
              </a:ext>
            </a:extLst>
          </p:cNvPr>
          <p:cNvSpPr/>
          <p:nvPr/>
        </p:nvSpPr>
        <p:spPr>
          <a:xfrm>
            <a:off x="581891" y="4227598"/>
            <a:ext cx="8278090" cy="307777"/>
          </a:xfrm>
          <a:prstGeom prst="rect">
            <a:avLst/>
          </a:prstGeom>
        </p:spPr>
        <p:txBody>
          <a:bodyPr wrap="square">
            <a:spAutoFit/>
          </a:bodyPr>
          <a:lstStyle/>
          <a:p>
            <a:pPr marL="0" indent="0">
              <a:buNone/>
            </a:pPr>
            <a:r>
              <a:rPr lang="en-GB" sz="1400" b="1" dirty="0">
                <a:solidFill>
                  <a:srgbClr val="00B050"/>
                </a:solidFill>
              </a:rPr>
              <a:t>https://www.gov.uk/guidance/16-to-19-funding-core-aims-in-study-programmes#core-aims</a:t>
            </a:r>
          </a:p>
        </p:txBody>
      </p:sp>
    </p:spTree>
    <p:extLst>
      <p:ext uri="{BB962C8B-B14F-4D97-AF65-F5344CB8AC3E}">
        <p14:creationId xmlns:p14="http://schemas.microsoft.com/office/powerpoint/2010/main" val="3956798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12578" y="377579"/>
            <a:ext cx="8650960" cy="487800"/>
          </a:xfrm>
          <a:prstGeom prst="rect">
            <a:avLst/>
          </a:prstGeom>
          <a:noFill/>
          <a:ln>
            <a:noFill/>
          </a:ln>
        </p:spPr>
        <p:txBody>
          <a:bodyPr wrap="none" lIns="56362" tIns="28181" rIns="619978" bIns="28181">
            <a:spAutoFit/>
          </a:bodyPr>
          <a:lstStyle/>
          <a:p>
            <a:pPr algn="ctr">
              <a:spcBef>
                <a:spcPct val="50000"/>
              </a:spcBef>
            </a:pPr>
            <a:r>
              <a:rPr lang="en-US" sz="2800" b="1" dirty="0">
                <a:latin typeface="+mj-lt"/>
              </a:rPr>
              <a:t>Qualification (Accreditation) Numbers = £ £ £’s</a:t>
            </a:r>
          </a:p>
        </p:txBody>
      </p:sp>
      <p:graphicFrame>
        <p:nvGraphicFramePr>
          <p:cNvPr id="13" name="Content Placeholder 8"/>
          <p:cNvGraphicFramePr>
            <a:graphicFrameLocks/>
          </p:cNvGraphicFramePr>
          <p:nvPr>
            <p:extLst>
              <p:ext uri="{D42A27DB-BD31-4B8C-83A1-F6EECF244321}">
                <p14:modId xmlns:p14="http://schemas.microsoft.com/office/powerpoint/2010/main" val="3837457780"/>
              </p:ext>
            </p:extLst>
          </p:nvPr>
        </p:nvGraphicFramePr>
        <p:xfrm>
          <a:off x="438325" y="889975"/>
          <a:ext cx="8229600" cy="3222750"/>
        </p:xfrm>
        <a:graphic>
          <a:graphicData uri="http://schemas.openxmlformats.org/drawingml/2006/table">
            <a:tbl>
              <a:tblPr firstRow="1" bandRow="1">
                <a:tableStyleId>{5C22544A-7EE6-4342-B048-85BDC9FD1C3A}</a:tableStyleId>
              </a:tblPr>
              <a:tblGrid>
                <a:gridCol w="1378496">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3466728">
                  <a:extLst>
                    <a:ext uri="{9D8B030D-6E8A-4147-A177-3AD203B41FA5}">
                      <a16:colId xmlns:a16="http://schemas.microsoft.com/office/drawing/2014/main" val="20003"/>
                    </a:ext>
                  </a:extLst>
                </a:gridCol>
              </a:tblGrid>
              <a:tr h="496886">
                <a:tc>
                  <a:txBody>
                    <a:bodyPr/>
                    <a:lstStyle/>
                    <a:p>
                      <a:r>
                        <a:rPr lang="en-GB" sz="1400" dirty="0"/>
                        <a:t>QAN Type</a:t>
                      </a:r>
                    </a:p>
                  </a:txBody>
                  <a:tcPr marT="41148" marB="41148">
                    <a:solidFill>
                      <a:srgbClr val="92D050"/>
                    </a:solidFill>
                  </a:tcPr>
                </a:tc>
                <a:tc>
                  <a:txBody>
                    <a:bodyPr/>
                    <a:lstStyle/>
                    <a:p>
                      <a:r>
                        <a:rPr lang="en-GB" sz="1400" dirty="0"/>
                        <a:t>Description</a:t>
                      </a:r>
                    </a:p>
                  </a:txBody>
                  <a:tcPr marT="41148" marB="41148">
                    <a:solidFill>
                      <a:srgbClr val="92D050"/>
                    </a:solidFill>
                  </a:tcPr>
                </a:tc>
                <a:tc>
                  <a:txBody>
                    <a:bodyPr/>
                    <a:lstStyle/>
                    <a:p>
                      <a:r>
                        <a:rPr lang="en-GB" sz="1400" dirty="0"/>
                        <a:t>Available from</a:t>
                      </a:r>
                    </a:p>
                  </a:txBody>
                  <a:tcPr marT="41148" marB="41148">
                    <a:solidFill>
                      <a:srgbClr val="92D050"/>
                    </a:solidFill>
                  </a:tcPr>
                </a:tc>
                <a:tc>
                  <a:txBody>
                    <a:bodyPr/>
                    <a:lstStyle/>
                    <a:p>
                      <a:r>
                        <a:rPr lang="en-GB" sz="1400" dirty="0"/>
                        <a:t>Required for</a:t>
                      </a:r>
                    </a:p>
                  </a:txBody>
                  <a:tcPr marT="41148" marB="41148">
                    <a:solidFill>
                      <a:srgbClr val="92D050"/>
                    </a:solidFill>
                  </a:tcPr>
                </a:tc>
                <a:extLst>
                  <a:ext uri="{0D108BD9-81ED-4DB2-BD59-A6C34878D82A}">
                    <a16:rowId xmlns:a16="http://schemas.microsoft.com/office/drawing/2014/main" val="10000"/>
                  </a:ext>
                </a:extLst>
              </a:tr>
              <a:tr h="1656016">
                <a:tc>
                  <a:txBody>
                    <a:bodyPr/>
                    <a:lstStyle/>
                    <a:p>
                      <a:r>
                        <a:rPr lang="en-GB" sz="1400" dirty="0"/>
                        <a:t>QWS QAN</a:t>
                      </a:r>
                    </a:p>
                  </a:txBody>
                  <a:tcPr marT="41148" marB="41148">
                    <a:solidFill>
                      <a:srgbClr val="92D050">
                        <a:alpha val="60000"/>
                      </a:srgbClr>
                    </a:solidFill>
                  </a:tcPr>
                </a:tc>
                <a:tc>
                  <a:txBody>
                    <a:bodyPr/>
                    <a:lstStyle/>
                    <a:p>
                      <a:r>
                        <a:rPr lang="en-GB" sz="1400" dirty="0"/>
                        <a:t>QWS web</a:t>
                      </a:r>
                      <a:r>
                        <a:rPr lang="en-GB" sz="1400" baseline="0" dirty="0"/>
                        <a:t> service QN.</a:t>
                      </a:r>
                      <a:endParaRPr lang="en-GB" sz="1400" dirty="0"/>
                    </a:p>
                  </a:txBody>
                  <a:tcPr marT="41148" marB="41148">
                    <a:solidFill>
                      <a:srgbClr val="92D050">
                        <a:alpha val="60000"/>
                      </a:srgbClr>
                    </a:solidFill>
                  </a:tcPr>
                </a:tc>
                <a:tc>
                  <a:txBody>
                    <a:bodyPr/>
                    <a:lstStyle/>
                    <a:p>
                      <a:r>
                        <a:rPr lang="en-GB" sz="1400" dirty="0"/>
                        <a:t>QWS website for download into SIMS.</a:t>
                      </a:r>
                    </a:p>
                  </a:txBody>
                  <a:tcPr marT="41148" marB="41148">
                    <a:solidFill>
                      <a:srgbClr val="92D050">
                        <a:alpha val="60000"/>
                      </a:srgbClr>
                    </a:solidFill>
                  </a:tcPr>
                </a:tc>
                <a:tc>
                  <a:txBody>
                    <a:bodyPr/>
                    <a:lstStyle/>
                    <a:p>
                      <a:r>
                        <a:rPr lang="en-GB" sz="1400" dirty="0"/>
                        <a:t>All learnin</a:t>
                      </a:r>
                      <a:r>
                        <a:rPr lang="en-GB" sz="1400" baseline="0" dirty="0"/>
                        <a:t>g aims without a result from the awarding body including:</a:t>
                      </a:r>
                    </a:p>
                    <a:p>
                      <a:endParaRPr lang="en-GB" sz="1400" baseline="0" dirty="0"/>
                    </a:p>
                    <a:p>
                      <a:pPr>
                        <a:buFont typeface="Arial" pitchFamily="34" charset="0"/>
                        <a:buChar char="•"/>
                      </a:pPr>
                      <a:r>
                        <a:rPr lang="en-GB" sz="1400" baseline="0" dirty="0"/>
                        <a:t> Take up of new courses.</a:t>
                      </a:r>
                    </a:p>
                    <a:p>
                      <a:pPr lvl="0">
                        <a:buFont typeface="Arial" pitchFamily="34" charset="0"/>
                        <a:buChar char="•"/>
                      </a:pPr>
                      <a:r>
                        <a:rPr lang="en-GB" sz="1400" baseline="0" dirty="0"/>
                        <a:t> Courses with a status of</a:t>
                      </a:r>
                    </a:p>
                    <a:p>
                      <a:pPr lvl="0">
                        <a:buFont typeface="Arial" pitchFamily="34" charset="0"/>
                        <a:buNone/>
                      </a:pPr>
                      <a:r>
                        <a:rPr lang="en-GB" sz="1400" baseline="0" dirty="0"/>
                        <a:t>   Withdrawn, Transferred or Continuing</a:t>
                      </a:r>
                    </a:p>
                    <a:p>
                      <a:pPr>
                        <a:buFont typeface="Arial" pitchFamily="34" charset="0"/>
                        <a:buChar char="•"/>
                      </a:pPr>
                      <a:r>
                        <a:rPr lang="en-GB" sz="1400" baseline="0" dirty="0"/>
                        <a:t> Completed or School Assessed.</a:t>
                      </a:r>
                    </a:p>
                  </a:txBody>
                  <a:tcPr marT="41148" marB="41148">
                    <a:solidFill>
                      <a:srgbClr val="92D050">
                        <a:alpha val="60000"/>
                      </a:srgbClr>
                    </a:solidFill>
                  </a:tcPr>
                </a:tc>
                <a:extLst>
                  <a:ext uri="{0D108BD9-81ED-4DB2-BD59-A6C34878D82A}">
                    <a16:rowId xmlns:a16="http://schemas.microsoft.com/office/drawing/2014/main" val="10001"/>
                  </a:ext>
                </a:extLst>
              </a:tr>
              <a:tr h="1069848">
                <a:tc>
                  <a:txBody>
                    <a:bodyPr/>
                    <a:lstStyle/>
                    <a:p>
                      <a:r>
                        <a:rPr lang="en-GB" sz="1400" dirty="0"/>
                        <a:t>AO QN</a:t>
                      </a:r>
                    </a:p>
                    <a:p>
                      <a:r>
                        <a:rPr lang="en-GB" sz="1200" dirty="0"/>
                        <a:t>(Each QN represents the board, level and broad subject)</a:t>
                      </a:r>
                    </a:p>
                  </a:txBody>
                  <a:tcPr marT="41148" marB="41148">
                    <a:solidFill>
                      <a:srgbClr val="92D050">
                        <a:alpha val="40000"/>
                      </a:srgbClr>
                    </a:solidFill>
                  </a:tcPr>
                </a:tc>
                <a:tc>
                  <a:txBody>
                    <a:bodyPr/>
                    <a:lstStyle/>
                    <a:p>
                      <a:r>
                        <a:rPr lang="en-GB" sz="1400" dirty="0"/>
                        <a:t>Awarding</a:t>
                      </a:r>
                      <a:r>
                        <a:rPr lang="en-GB" sz="1400" baseline="0" dirty="0"/>
                        <a:t> organisation QN.</a:t>
                      </a:r>
                      <a:endParaRPr lang="en-GB" sz="1400" dirty="0"/>
                    </a:p>
                  </a:txBody>
                  <a:tcPr marT="41148" marB="41148">
                    <a:solidFill>
                      <a:srgbClr val="92D050">
                        <a:alpha val="40000"/>
                      </a:srgbClr>
                    </a:solidFill>
                  </a:tcPr>
                </a:tc>
                <a:tc>
                  <a:txBody>
                    <a:bodyPr/>
                    <a:lstStyle/>
                    <a:p>
                      <a:r>
                        <a:rPr lang="en-GB" sz="1400" dirty="0"/>
                        <a:t>Exam boards and basedata for import into</a:t>
                      </a:r>
                      <a:r>
                        <a:rPr lang="en-GB" sz="1400" baseline="0" dirty="0"/>
                        <a:t> SIMS.</a:t>
                      </a:r>
                      <a:endParaRPr lang="en-GB" sz="1400" dirty="0"/>
                    </a:p>
                  </a:txBody>
                  <a:tcPr marT="41148" marB="41148">
                    <a:solidFill>
                      <a:srgbClr val="92D050">
                        <a:alpha val="40000"/>
                      </a:srgbClr>
                    </a:solidFill>
                  </a:tcPr>
                </a:tc>
                <a:tc>
                  <a:txBody>
                    <a:bodyPr/>
                    <a:lstStyle/>
                    <a:p>
                      <a:r>
                        <a:rPr lang="en-GB" sz="1400" dirty="0"/>
                        <a:t>Al</a:t>
                      </a:r>
                      <a:r>
                        <a:rPr lang="en-GB" sz="1400" baseline="0" dirty="0"/>
                        <a:t>l learning aims with a result from the awarding body.</a:t>
                      </a:r>
                      <a:endParaRPr lang="en-GB" sz="1400" dirty="0"/>
                    </a:p>
                  </a:txBody>
                  <a:tcPr marT="41148" marB="41148">
                    <a:solidFill>
                      <a:srgbClr val="92D050">
                        <a:alpha val="40000"/>
                      </a:srgbClr>
                    </a:solidFill>
                  </a:tcPr>
                </a:tc>
                <a:extLst>
                  <a:ext uri="{0D108BD9-81ED-4DB2-BD59-A6C34878D82A}">
                    <a16:rowId xmlns:a16="http://schemas.microsoft.com/office/drawing/2014/main" val="10002"/>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219" y="4529138"/>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314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84488" y="218996"/>
            <a:ext cx="8171584"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Other considerations…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4154645901"/>
              </p:ext>
            </p:extLst>
          </p:nvPr>
        </p:nvGraphicFramePr>
        <p:xfrm>
          <a:off x="314324" y="753342"/>
          <a:ext cx="8601076" cy="6495401"/>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282510">
                <a:tc>
                  <a:txBody>
                    <a:bodyPr/>
                    <a:lstStyle/>
                    <a:p>
                      <a:r>
                        <a:rPr lang="en-GB" sz="1400" b="1" dirty="0"/>
                        <a:t>Dual registered</a:t>
                      </a:r>
                      <a:r>
                        <a:rPr lang="en-GB" sz="1400" b="1" baseline="0" dirty="0"/>
                        <a:t> students</a:t>
                      </a:r>
                      <a:endParaRPr lang="en-GB" sz="1400" b="1" dirty="0"/>
                    </a:p>
                  </a:txBody>
                  <a:tcPr>
                    <a:solidFill>
                      <a:srgbClr val="92D050">
                        <a:alpha val="48000"/>
                      </a:srgbClr>
                    </a:solidFill>
                  </a:tcPr>
                </a:tc>
                <a:extLst>
                  <a:ext uri="{0D108BD9-81ED-4DB2-BD59-A6C34878D82A}">
                    <a16:rowId xmlns:a16="http://schemas.microsoft.com/office/drawing/2014/main" val="10000"/>
                  </a:ext>
                </a:extLst>
              </a:tr>
              <a:tr h="270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Only report Learning Aims for Single Registration and Main–Dual Registration students</a:t>
                      </a:r>
                      <a:endParaRPr lang="en-GB" sz="1400" b="1" dirty="0"/>
                    </a:p>
                  </a:txBody>
                  <a:tcPr/>
                </a:tc>
                <a:extLst>
                  <a:ext uri="{0D108BD9-81ED-4DB2-BD59-A6C34878D82A}">
                    <a16:rowId xmlns:a16="http://schemas.microsoft.com/office/drawing/2014/main" val="10001"/>
                  </a:ext>
                </a:extLst>
              </a:tr>
              <a:tr h="270931">
                <a:tc>
                  <a:txBody>
                    <a:bodyPr/>
                    <a:lstStyle/>
                    <a:p>
                      <a:r>
                        <a:rPr lang="en-GB" sz="1400" b="1" dirty="0"/>
                        <a:t>Re-sits</a:t>
                      </a:r>
                    </a:p>
                  </a:txBody>
                  <a:tcPr>
                    <a:solidFill>
                      <a:srgbClr val="92D050">
                        <a:alpha val="48000"/>
                      </a:srgbClr>
                    </a:solidFill>
                  </a:tcPr>
                </a:tc>
                <a:extLst>
                  <a:ext uri="{0D108BD9-81ED-4DB2-BD59-A6C34878D82A}">
                    <a16:rowId xmlns:a16="http://schemas.microsoft.com/office/drawing/2014/main" val="10002"/>
                  </a:ext>
                </a:extLst>
              </a:tr>
              <a:tr h="270129">
                <a:tc>
                  <a:txBody>
                    <a:bodyPr/>
                    <a:lstStyle/>
                    <a:p>
                      <a:r>
                        <a:rPr lang="en-GB" sz="1400" dirty="0"/>
                        <a:t>Learning Aims are not collected as part of the Post 16 Census as they are not funded.</a:t>
                      </a:r>
                    </a:p>
                  </a:txBody>
                  <a:tcPr/>
                </a:tc>
                <a:extLst>
                  <a:ext uri="{0D108BD9-81ED-4DB2-BD59-A6C34878D82A}">
                    <a16:rowId xmlns:a16="http://schemas.microsoft.com/office/drawing/2014/main" val="10003"/>
                  </a:ext>
                </a:extLst>
              </a:tr>
              <a:tr h="270931">
                <a:tc>
                  <a:txBody>
                    <a:bodyPr/>
                    <a:lstStyle/>
                    <a:p>
                      <a:r>
                        <a:rPr lang="en-GB" sz="1400" b="1" dirty="0"/>
                        <a:t>Re-takes</a:t>
                      </a:r>
                    </a:p>
                  </a:txBody>
                  <a:tcPr>
                    <a:solidFill>
                      <a:srgbClr val="92D050">
                        <a:alpha val="48000"/>
                      </a:srgbClr>
                    </a:solidFill>
                  </a:tcPr>
                </a:tc>
                <a:extLst>
                  <a:ext uri="{0D108BD9-81ED-4DB2-BD59-A6C34878D82A}">
                    <a16:rowId xmlns:a16="http://schemas.microsoft.com/office/drawing/2014/main" val="10004"/>
                  </a:ext>
                </a:extLst>
              </a:tr>
              <a:tr h="2350121">
                <a:tc>
                  <a:txBody>
                    <a:bodyPr/>
                    <a:lstStyle/>
                    <a:p>
                      <a:pPr marL="0" lvl="0" indent="0">
                        <a:buFont typeface="Arial" panose="020B0604020202020204" pitchFamily="34" charset="0"/>
                        <a:buNone/>
                        <a:defRPr/>
                      </a:pPr>
                      <a:r>
                        <a:rPr lang="en-GB" sz="1400" dirty="0"/>
                        <a:t>Re-takes are </a:t>
                      </a:r>
                      <a:r>
                        <a:rPr lang="en-GB" sz="1400" b="1" dirty="0"/>
                        <a:t>NOT</a:t>
                      </a:r>
                      <a:r>
                        <a:rPr lang="en-GB" sz="1400" dirty="0"/>
                        <a:t> </a:t>
                      </a:r>
                      <a:r>
                        <a:rPr lang="en-GB" sz="1400" u="sng" dirty="0"/>
                        <a:t>generally</a:t>
                      </a:r>
                      <a:r>
                        <a:rPr lang="en-GB" sz="1400" dirty="0"/>
                        <a:t> eligible for funding as funding for tuition and taking of exams, has already been given. In Course Manager, a tick should be entered in the ‘Not Funded’ column of the Memberships and Results Panel, unless:</a:t>
                      </a:r>
                    </a:p>
                    <a:p>
                      <a:pPr marL="179388" lvl="1" indent="-179388">
                        <a:buFont typeface="Arial" panose="020B0604020202020204" pitchFamily="34" charset="0"/>
                        <a:buChar char="•"/>
                        <a:defRPr/>
                      </a:pPr>
                      <a:r>
                        <a:rPr lang="en-GB" sz="1400" b="1" dirty="0"/>
                        <a:t>There are exceptional circumstances</a:t>
                      </a:r>
                    </a:p>
                    <a:p>
                      <a:pPr marL="0" lvl="2" indent="360363">
                        <a:buFontTx/>
                        <a:buNone/>
                        <a:defRPr/>
                      </a:pPr>
                      <a:r>
                        <a:rPr lang="en-GB" sz="1400" dirty="0"/>
                        <a:t>Long term sickness or educational reasons in which case funding can be claimed. </a:t>
                      </a:r>
                    </a:p>
                    <a:p>
                      <a:pPr marL="0" lvl="2" indent="360363">
                        <a:buFontTx/>
                        <a:buNone/>
                        <a:defRPr/>
                      </a:pPr>
                      <a:r>
                        <a:rPr lang="en-GB" sz="1200" b="1" i="1" dirty="0">
                          <a:solidFill>
                            <a:srgbClr val="C00000"/>
                          </a:solidFill>
                        </a:rPr>
                        <a:t>(See Funding and Monitoring Table for student’s repeating Year 13)</a:t>
                      </a:r>
                    </a:p>
                    <a:p>
                      <a:pPr marL="0" lvl="2" indent="360363">
                        <a:buFontTx/>
                        <a:buNone/>
                        <a:defRPr/>
                      </a:pPr>
                      <a:endParaRPr lang="en-GB" sz="1400" dirty="0"/>
                    </a:p>
                    <a:p>
                      <a:pPr marL="179388" lvl="1" indent="-179388">
                        <a:buFont typeface="Arial" panose="020B0604020202020204" pitchFamily="34" charset="0"/>
                        <a:buChar char="•"/>
                        <a:defRPr/>
                      </a:pPr>
                      <a:r>
                        <a:rPr lang="en-GB" sz="1400" b="1" dirty="0"/>
                        <a:t> GCSE English and Maths retakes</a:t>
                      </a:r>
                    </a:p>
                    <a:p>
                      <a:pPr marL="360363" lvl="2" indent="0">
                        <a:buFont typeface="Arial" panose="020B0604020202020204" pitchFamily="34" charset="0"/>
                        <a:buNone/>
                        <a:defRPr/>
                      </a:pPr>
                      <a:r>
                        <a:rPr lang="en-GB" sz="1400" dirty="0"/>
                        <a:t>Where a student has </a:t>
                      </a:r>
                      <a:r>
                        <a:rPr lang="en-GB" sz="1400" b="1" dirty="0"/>
                        <a:t>not</a:t>
                      </a:r>
                      <a:r>
                        <a:rPr lang="en-GB" sz="1400" dirty="0"/>
                        <a:t> achieved grade 4 to 9 in these subjects, they are not treated as a retake for funding purposes. Therefore Planned Hours should be included for these in the course.</a:t>
                      </a:r>
                    </a:p>
                    <a:p>
                      <a:pPr marL="457200" lvl="1" indent="0">
                        <a:buNone/>
                      </a:pPr>
                      <a:endParaRPr lang="en-GB" sz="1400" dirty="0"/>
                    </a:p>
                    <a:p>
                      <a:endParaRPr lang="en-GB" sz="1400" dirty="0"/>
                    </a:p>
                  </a:txBody>
                  <a:tcPr/>
                </a:tc>
                <a:extLst>
                  <a:ext uri="{0D108BD9-81ED-4DB2-BD59-A6C34878D82A}">
                    <a16:rowId xmlns:a16="http://schemas.microsoft.com/office/drawing/2014/main" val="10005"/>
                  </a:ext>
                </a:extLst>
              </a:tr>
              <a:tr h="2350121">
                <a:tc>
                  <a:txBody>
                    <a:bodyPr/>
                    <a:lstStyle/>
                    <a:p>
                      <a:endParaRPr lang="en-GB" sz="1400" dirty="0"/>
                    </a:p>
                  </a:txBody>
                  <a:tcPr/>
                </a:tc>
                <a:extLst>
                  <a:ext uri="{0D108BD9-81ED-4DB2-BD59-A6C34878D82A}">
                    <a16:rowId xmlns:a16="http://schemas.microsoft.com/office/drawing/2014/main" val="338087312"/>
                  </a:ext>
                </a:extLst>
              </a:tr>
            </a:tbl>
          </a:graphicData>
        </a:graphic>
      </p:graphicFrame>
    </p:spTree>
    <p:extLst>
      <p:ext uri="{BB962C8B-B14F-4D97-AF65-F5344CB8AC3E}">
        <p14:creationId xmlns:p14="http://schemas.microsoft.com/office/powerpoint/2010/main" val="3662810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639745" y="218996"/>
            <a:ext cx="6209159" cy="549355"/>
          </a:xfrm>
          <a:prstGeom prst="rect">
            <a:avLst/>
          </a:prstGeom>
          <a:noFill/>
          <a:ln>
            <a:noFill/>
          </a:ln>
        </p:spPr>
        <p:txBody>
          <a:bodyPr wrap="square" lIns="56362" tIns="28181" rIns="619978" bIns="28181">
            <a:spAutoFit/>
          </a:bodyPr>
          <a:lstStyle/>
          <a:p>
            <a:pPr algn="r">
              <a:spcBef>
                <a:spcPct val="50000"/>
              </a:spcBef>
            </a:pPr>
            <a:r>
              <a:rPr lang="en-US" sz="3200" b="1" dirty="0">
                <a:latin typeface="+mj-lt"/>
              </a:rPr>
              <a:t>Other considerations…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669486591"/>
              </p:ext>
            </p:extLst>
          </p:nvPr>
        </p:nvGraphicFramePr>
        <p:xfrm>
          <a:off x="247649" y="833946"/>
          <a:ext cx="8601076" cy="3703296"/>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293407">
                <a:tc>
                  <a:txBody>
                    <a:bodyPr/>
                    <a:lstStyle/>
                    <a:p>
                      <a:r>
                        <a:rPr lang="en-GB" sz="1400" b="1" dirty="0"/>
                        <a:t>Two Year</a:t>
                      </a:r>
                      <a:r>
                        <a:rPr lang="en-GB" sz="1400" b="1" baseline="0" dirty="0"/>
                        <a:t> Courses</a:t>
                      </a:r>
                      <a:endParaRPr lang="en-GB" sz="1400" b="1" dirty="0"/>
                    </a:p>
                  </a:txBody>
                  <a:tcPr>
                    <a:solidFill>
                      <a:srgbClr val="92D050">
                        <a:alpha val="48000"/>
                      </a:srgbClr>
                    </a:solidFill>
                  </a:tcPr>
                </a:tc>
                <a:extLst>
                  <a:ext uri="{0D108BD9-81ED-4DB2-BD59-A6C34878D82A}">
                    <a16:rowId xmlns:a16="http://schemas.microsoft.com/office/drawing/2014/main" val="10000"/>
                  </a:ext>
                </a:extLst>
              </a:tr>
              <a:tr h="1731099">
                <a:tc>
                  <a:txBody>
                    <a:bodyPr/>
                    <a:lstStyle/>
                    <a:p>
                      <a:pPr marL="285750" lvl="0" indent="-285750">
                        <a:buFont typeface="Arial" panose="020B0604020202020204" pitchFamily="34" charset="0"/>
                        <a:buChar char="•"/>
                        <a:defRPr/>
                      </a:pPr>
                      <a:r>
                        <a:rPr lang="en-GB" sz="1400" dirty="0"/>
                        <a:t>Need to be recorded with an appropriate duration in SIMS as part of the course setup</a:t>
                      </a:r>
                    </a:p>
                    <a:p>
                      <a:pPr marL="285750" lvl="0" indent="-285750">
                        <a:buFont typeface="Arial" panose="020B0604020202020204" pitchFamily="34" charset="0"/>
                        <a:buChar char="•"/>
                        <a:defRPr/>
                      </a:pPr>
                      <a:r>
                        <a:rPr lang="en-GB" sz="1400" dirty="0"/>
                        <a:t>The Planned End Date should show that the course is expected to last for two years</a:t>
                      </a:r>
                    </a:p>
                    <a:p>
                      <a:pPr marL="355600" lvl="1" indent="0">
                        <a:buFontTx/>
                        <a:buNone/>
                        <a:defRPr/>
                      </a:pPr>
                      <a:r>
                        <a:rPr lang="en-GB" sz="1400" dirty="0"/>
                        <a:t>At the end of year one, the learning aim status of C</a:t>
                      </a:r>
                      <a:r>
                        <a:rPr lang="en-GB" sz="1400" u="sng" dirty="0"/>
                        <a:t>ontinuing</a:t>
                      </a:r>
                      <a:r>
                        <a:rPr lang="en-GB" sz="1400" dirty="0"/>
                        <a:t> would demonstrate that a result is not expected for this student</a:t>
                      </a:r>
                    </a:p>
                    <a:p>
                      <a:pPr marL="285750" lvl="0" indent="-285750">
                        <a:buFont typeface="Arial" panose="020B0604020202020204" pitchFamily="34" charset="0"/>
                        <a:buChar char="•"/>
                        <a:defRPr/>
                      </a:pPr>
                      <a:r>
                        <a:rPr lang="en-GB" sz="1400" b="1" dirty="0"/>
                        <a:t>Planned qualification and non-qualification hours</a:t>
                      </a:r>
                      <a:r>
                        <a:rPr lang="en-GB" sz="1400" dirty="0"/>
                        <a:t> for a study programme spanning more than one year should only have the planned hours recorded for </a:t>
                      </a:r>
                      <a:r>
                        <a:rPr lang="en-GB" sz="1400" u="sng" dirty="0"/>
                        <a:t>each separate year of data</a:t>
                      </a:r>
                      <a:r>
                        <a:rPr lang="en-GB" sz="1400" dirty="0"/>
                        <a:t>.</a:t>
                      </a:r>
                      <a:endParaRPr lang="en-GB" sz="1400" b="1" dirty="0"/>
                    </a:p>
                  </a:txBody>
                  <a:tcPr/>
                </a:tc>
                <a:extLst>
                  <a:ext uri="{0D108BD9-81ED-4DB2-BD59-A6C34878D82A}">
                    <a16:rowId xmlns:a16="http://schemas.microsoft.com/office/drawing/2014/main" val="10001"/>
                  </a:ext>
                </a:extLst>
              </a:tr>
              <a:tr h="322747">
                <a:tc>
                  <a:txBody>
                    <a:bodyPr/>
                    <a:lstStyle/>
                    <a:p>
                      <a:pPr marL="0" lvl="0" indent="0">
                        <a:buFont typeface="Arial" panose="020B0604020202020204" pitchFamily="34" charset="0"/>
                        <a:buNone/>
                        <a:defRPr/>
                      </a:pPr>
                      <a:r>
                        <a:rPr lang="en-GB" sz="1600" b="1" dirty="0"/>
                        <a:t>UKPRN (UK</a:t>
                      </a:r>
                      <a:r>
                        <a:rPr lang="en-GB" sz="1600" b="1" baseline="0" dirty="0"/>
                        <a:t> Provider Reference Number)</a:t>
                      </a:r>
                      <a:endParaRPr lang="en-GB" sz="1600" b="1" dirty="0"/>
                    </a:p>
                  </a:txBody>
                  <a:tcPr>
                    <a:solidFill>
                      <a:srgbClr val="92D050">
                        <a:alpha val="50000"/>
                      </a:srgbClr>
                    </a:solidFill>
                  </a:tcPr>
                </a:tc>
                <a:extLst>
                  <a:ext uri="{0D108BD9-81ED-4DB2-BD59-A6C34878D82A}">
                    <a16:rowId xmlns:a16="http://schemas.microsoft.com/office/drawing/2014/main" val="10002"/>
                  </a:ext>
                </a:extLst>
              </a:tr>
              <a:tr h="1332117">
                <a:tc>
                  <a:txBody>
                    <a:bodyPr/>
                    <a:lstStyle/>
                    <a:p>
                      <a:pPr marL="285750" lvl="0" indent="-285750">
                        <a:buFont typeface="Arial" panose="020B0604020202020204" pitchFamily="34" charset="0"/>
                        <a:buChar char="•"/>
                        <a:defRPr/>
                      </a:pPr>
                      <a:r>
                        <a:rPr lang="en-GB" sz="1400" dirty="0"/>
                        <a:t>Any Post16 learning aims, where the </a:t>
                      </a:r>
                      <a:r>
                        <a:rPr lang="en-GB" sz="1400" b="1" u="sng" dirty="0"/>
                        <a:t>learning</a:t>
                      </a:r>
                      <a:r>
                        <a:rPr lang="en-GB" sz="1400" dirty="0"/>
                        <a:t> is provided </a:t>
                      </a:r>
                      <a:r>
                        <a:rPr lang="en-GB" sz="1400" b="1" u="sng" dirty="0"/>
                        <a:t>other than at the school</a:t>
                      </a:r>
                      <a:r>
                        <a:rPr lang="en-GB" sz="1400" dirty="0"/>
                        <a:t>, includes a UKPRN to identify the provider</a:t>
                      </a:r>
                    </a:p>
                    <a:p>
                      <a:pPr marL="285750" lvl="0" indent="-285750">
                        <a:buFont typeface="Arial" panose="020B0604020202020204" pitchFamily="34" charset="0"/>
                        <a:buChar char="•"/>
                        <a:defRPr/>
                      </a:pPr>
                      <a:r>
                        <a:rPr lang="en-GB" sz="1400" dirty="0"/>
                        <a:t>An 8 digit number maintained by the UKRLP (UK Register of Learning Providers)</a:t>
                      </a:r>
                    </a:p>
                    <a:p>
                      <a:pPr marL="285750" lvl="0" indent="-285750">
                        <a:buFont typeface="Arial" panose="020B0604020202020204" pitchFamily="34" charset="0"/>
                        <a:buChar char="•"/>
                        <a:defRPr/>
                      </a:pPr>
                      <a:r>
                        <a:rPr lang="en-GB" sz="1400" dirty="0"/>
                        <a:t>Schools can search for UKPRNs on the UKRLP website</a:t>
                      </a:r>
                      <a:r>
                        <a:rPr lang="en-GB" sz="1400" baseline="0" dirty="0"/>
                        <a:t> </a:t>
                      </a:r>
                      <a:r>
                        <a:rPr lang="en-GB" sz="1200" b="1" u="none" dirty="0">
                          <a:solidFill>
                            <a:srgbClr val="339933"/>
                          </a:solidFill>
                          <a:hlinkClick r:id="rId4">
                            <a:extLst>
                              <a:ext uri="{A12FA001-AC4F-418D-AE19-62706E023703}">
                                <ahyp:hlinkClr xmlns:ahyp="http://schemas.microsoft.com/office/drawing/2018/hyperlinkcolor" val="tx"/>
                              </a:ext>
                            </a:extLst>
                          </a:hlinkClick>
                        </a:rPr>
                        <a:t>https://www.ukrlp.co.uk</a:t>
                      </a:r>
                      <a:r>
                        <a:rPr lang="en-GB" sz="1200" b="1" u="none" dirty="0">
                          <a:solidFill>
                            <a:srgbClr val="339933"/>
                          </a:solidFill>
                        </a:rPr>
                        <a:t>  </a:t>
                      </a:r>
                      <a:r>
                        <a:rPr lang="en-GB" sz="1600" dirty="0"/>
                        <a:t>or </a:t>
                      </a:r>
                    </a:p>
                    <a:p>
                      <a:pPr marL="0" lvl="0" indent="269875">
                        <a:buFont typeface="Arial" panose="020B0604020202020204" pitchFamily="34" charset="0"/>
                        <a:buNone/>
                        <a:defRPr/>
                      </a:pPr>
                      <a:r>
                        <a:rPr lang="en-GB" sz="1400" dirty="0"/>
                        <a:t>Get Information about Schools website</a:t>
                      </a:r>
                      <a:r>
                        <a:rPr lang="en-GB" sz="1600" dirty="0"/>
                        <a:t>. </a:t>
                      </a:r>
                      <a:r>
                        <a:rPr lang="en-GB" sz="1200" b="1" dirty="0">
                          <a:solidFill>
                            <a:srgbClr val="00B050"/>
                          </a:solidFill>
                          <a:hlinkClick r:id="rId5">
                            <a:extLst>
                              <a:ext uri="{A12FA001-AC4F-418D-AE19-62706E023703}">
                                <ahyp:hlinkClr xmlns:ahyp="http://schemas.microsoft.com/office/drawing/2018/hyperlinkcolor" val="tx"/>
                              </a:ext>
                            </a:extLst>
                          </a:hlinkClick>
                        </a:rPr>
                        <a:t>https://www.get-information-schools.service.gov.uk</a:t>
                      </a:r>
                      <a:endParaRPr lang="en-GB" sz="1400" b="1" dirty="0">
                        <a:solidFill>
                          <a:srgbClr val="00B050"/>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06039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639745" y="218996"/>
            <a:ext cx="6209159" cy="549355"/>
          </a:xfrm>
          <a:prstGeom prst="rect">
            <a:avLst/>
          </a:prstGeom>
          <a:noFill/>
          <a:ln>
            <a:noFill/>
          </a:ln>
        </p:spPr>
        <p:txBody>
          <a:bodyPr wrap="square" lIns="56362" tIns="28181" rIns="619978" bIns="28181">
            <a:spAutoFit/>
          </a:bodyPr>
          <a:lstStyle/>
          <a:p>
            <a:pPr algn="r">
              <a:spcBef>
                <a:spcPct val="50000"/>
              </a:spcBef>
            </a:pPr>
            <a:r>
              <a:rPr lang="en-US" sz="3200" b="1" dirty="0">
                <a:latin typeface="+mj-lt"/>
              </a:rPr>
              <a:t>Other considerations…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50960741"/>
              </p:ext>
            </p:extLst>
          </p:nvPr>
        </p:nvGraphicFramePr>
        <p:xfrm>
          <a:off x="314324" y="968664"/>
          <a:ext cx="8601076" cy="3370173"/>
        </p:xfrm>
        <a:graphic>
          <a:graphicData uri="http://schemas.openxmlformats.org/drawingml/2006/table">
            <a:tbl>
              <a:tblPr bandRow="1">
                <a:tableStyleId>{BC89EF96-8CEA-46FF-86C4-4CE0E7609802}</a:tableStyleId>
              </a:tblPr>
              <a:tblGrid>
                <a:gridCol w="8601076">
                  <a:extLst>
                    <a:ext uri="{9D8B030D-6E8A-4147-A177-3AD203B41FA5}">
                      <a16:colId xmlns:a16="http://schemas.microsoft.com/office/drawing/2014/main" val="20000"/>
                    </a:ext>
                  </a:extLst>
                </a:gridCol>
              </a:tblGrid>
              <a:tr h="245114">
                <a:tc>
                  <a:txBody>
                    <a:bodyPr/>
                    <a:lstStyle/>
                    <a:p>
                      <a:r>
                        <a:rPr lang="en-GB" sz="1400" b="1" dirty="0"/>
                        <a:t>Year Group and Year Taught In</a:t>
                      </a:r>
                    </a:p>
                  </a:txBody>
                  <a:tcPr>
                    <a:solidFill>
                      <a:srgbClr val="92D050">
                        <a:alpha val="48000"/>
                      </a:srgbClr>
                    </a:solidFill>
                  </a:tcPr>
                </a:tc>
                <a:extLst>
                  <a:ext uri="{0D108BD9-81ED-4DB2-BD59-A6C34878D82A}">
                    <a16:rowId xmlns:a16="http://schemas.microsoft.com/office/drawing/2014/main" val="10000"/>
                  </a:ext>
                </a:extLst>
              </a:tr>
              <a:tr h="24511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dirty="0"/>
                        <a:t>Important to check this information is stored correctly in SIMS.</a:t>
                      </a:r>
                    </a:p>
                  </a:txBody>
                  <a:tcPr/>
                </a:tc>
                <a:extLst>
                  <a:ext uri="{0D108BD9-81ED-4DB2-BD59-A6C34878D82A}">
                    <a16:rowId xmlns:a16="http://schemas.microsoft.com/office/drawing/2014/main" val="10001"/>
                  </a:ext>
                </a:extLst>
              </a:tr>
              <a:tr h="245114">
                <a:tc>
                  <a:txBody>
                    <a:bodyPr/>
                    <a:lstStyle/>
                    <a:p>
                      <a:r>
                        <a:rPr lang="en-GB" sz="1400" b="1" dirty="0"/>
                        <a:t>Withdrawal Reason</a:t>
                      </a:r>
                    </a:p>
                  </a:txBody>
                  <a:tcPr>
                    <a:solidFill>
                      <a:srgbClr val="92D050">
                        <a:alpha val="48000"/>
                      </a:srgbClr>
                    </a:solidFill>
                  </a:tcPr>
                </a:tc>
                <a:extLst>
                  <a:ext uri="{0D108BD9-81ED-4DB2-BD59-A6C34878D82A}">
                    <a16:rowId xmlns:a16="http://schemas.microsoft.com/office/drawing/2014/main" val="10002"/>
                  </a:ext>
                </a:extLst>
              </a:tr>
              <a:tr h="759852">
                <a:tc>
                  <a:txBody>
                    <a:bodyPr/>
                    <a:lstStyle/>
                    <a:p>
                      <a:pPr lvl="0"/>
                      <a:r>
                        <a:rPr lang="en-GB" sz="1400" dirty="0"/>
                        <a:t>The DfE requires that any Post 16 Learning Aim from which a student withdraws, must include a Withdrawal Reason.</a:t>
                      </a:r>
                    </a:p>
                    <a:p>
                      <a:pPr lvl="0"/>
                      <a:r>
                        <a:rPr lang="en-GB" sz="1400" dirty="0"/>
                        <a:t>(A list of acceptable Withdrawal Reasons is detailed in the Course Manager &amp; Post 16 Learning Aims book)</a:t>
                      </a:r>
                    </a:p>
                    <a:p>
                      <a:endParaRPr lang="en-GB" sz="1400" dirty="0"/>
                    </a:p>
                  </a:txBody>
                  <a:tcPr/>
                </a:tc>
                <a:extLst>
                  <a:ext uri="{0D108BD9-81ED-4DB2-BD59-A6C34878D82A}">
                    <a16:rowId xmlns:a16="http://schemas.microsoft.com/office/drawing/2014/main" val="10003"/>
                  </a:ext>
                </a:extLst>
              </a:tr>
              <a:tr h="245114">
                <a:tc>
                  <a:txBody>
                    <a:bodyPr/>
                    <a:lstStyle/>
                    <a:p>
                      <a:r>
                        <a:rPr lang="en-GB" sz="1400" b="1" dirty="0"/>
                        <a:t>Traineeships</a:t>
                      </a:r>
                    </a:p>
                  </a:txBody>
                  <a:tcPr>
                    <a:solidFill>
                      <a:srgbClr val="92D050">
                        <a:alpha val="48000"/>
                      </a:srgbClr>
                    </a:solidFill>
                  </a:tcPr>
                </a:tc>
                <a:extLst>
                  <a:ext uri="{0D108BD9-81ED-4DB2-BD59-A6C34878D82A}">
                    <a16:rowId xmlns:a16="http://schemas.microsoft.com/office/drawing/2014/main" val="10004"/>
                  </a:ext>
                </a:extLst>
              </a:tr>
              <a:tr h="1206093">
                <a:tc>
                  <a:txBody>
                    <a:bodyPr/>
                    <a:lstStyle/>
                    <a:p>
                      <a:pPr lvl="0"/>
                      <a:r>
                        <a:rPr lang="en-GB" sz="1400" dirty="0"/>
                        <a:t>Traineeships are designed to help young people who want to get an apprenticeship or job but don’t yet have appropriate skills or experience. Traineeships are a demand led programme which can benefit young people if they are within six months of being able to get sustainable employment or an apprenticeship.  It will be very rare for a school to have students on a traineeship.</a:t>
                      </a:r>
                    </a:p>
                    <a:p>
                      <a:endParaRPr lang="en-GB"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94723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639745" y="218996"/>
            <a:ext cx="6209159" cy="549355"/>
          </a:xfrm>
          <a:prstGeom prst="rect">
            <a:avLst/>
          </a:prstGeom>
          <a:noFill/>
          <a:ln>
            <a:noFill/>
          </a:ln>
        </p:spPr>
        <p:txBody>
          <a:bodyPr wrap="square" lIns="56362" tIns="28181" rIns="619978" bIns="28181">
            <a:spAutoFit/>
          </a:bodyPr>
          <a:lstStyle/>
          <a:p>
            <a:pPr algn="r">
              <a:spcBef>
                <a:spcPct val="50000"/>
              </a:spcBef>
            </a:pPr>
            <a:r>
              <a:rPr lang="en-US" sz="3200" b="1" dirty="0">
                <a:latin typeface="+mj-lt"/>
              </a:rPr>
              <a:t>Other considerations…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618786853"/>
              </p:ext>
            </p:extLst>
          </p:nvPr>
        </p:nvGraphicFramePr>
        <p:xfrm>
          <a:off x="266700" y="833812"/>
          <a:ext cx="8610600" cy="3651805"/>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341774">
                <a:tc>
                  <a:txBody>
                    <a:bodyPr/>
                    <a:lstStyle/>
                    <a:p>
                      <a:r>
                        <a:rPr lang="en-GB" sz="1400" b="1" dirty="0"/>
                        <a:t>T Levels </a:t>
                      </a:r>
                    </a:p>
                  </a:txBody>
                  <a:tcPr>
                    <a:solidFill>
                      <a:srgbClr val="92D050">
                        <a:alpha val="48000"/>
                      </a:srgbClr>
                    </a:solidFill>
                  </a:tcPr>
                </a:tc>
                <a:extLst>
                  <a:ext uri="{0D108BD9-81ED-4DB2-BD59-A6C34878D82A}">
                    <a16:rowId xmlns:a16="http://schemas.microsoft.com/office/drawing/2014/main" val="10000"/>
                  </a:ext>
                </a:extLst>
              </a:tr>
              <a:tr h="1430273">
                <a:tc>
                  <a:txBody>
                    <a:bodyPr/>
                    <a:lstStyle/>
                    <a:p>
                      <a:pPr lvl="0"/>
                      <a:r>
                        <a:rPr lang="en-GB" sz="1400" b="1" dirty="0"/>
                        <a:t>Equivalent to 3 A Levels, </a:t>
                      </a:r>
                      <a:r>
                        <a:rPr lang="en-GB" sz="1400" b="0" dirty="0"/>
                        <a:t>these</a:t>
                      </a:r>
                      <a:r>
                        <a:rPr lang="en-GB" sz="1400" dirty="0"/>
                        <a:t> 2-year courses have been developed in collaboration with employers and businesses so that the content meets the needs of industry and prepares students for work.  Industry placements will form an integral part of the T Level programme and have been added to the QWS.  Schools in receipt of industry placement Capacity and Delivery Fund will record industry placements using one of the 16 industry placement learning aims found on QWS.</a:t>
                      </a:r>
                    </a:p>
                  </a:txBody>
                  <a:tcPr/>
                </a:tc>
                <a:extLst>
                  <a:ext uri="{0D108BD9-81ED-4DB2-BD59-A6C34878D82A}">
                    <a16:rowId xmlns:a16="http://schemas.microsoft.com/office/drawing/2014/main" val="10001"/>
                  </a:ext>
                </a:extLst>
              </a:tr>
              <a:tr h="341774">
                <a:tc>
                  <a:txBody>
                    <a:bodyPr/>
                    <a:lstStyle/>
                    <a:p>
                      <a:r>
                        <a:rPr lang="en-GB" sz="1400" b="1" dirty="0"/>
                        <a:t> Timeline</a:t>
                      </a:r>
                    </a:p>
                  </a:txBody>
                  <a:tcPr>
                    <a:solidFill>
                      <a:srgbClr val="92D050">
                        <a:alpha val="48000"/>
                      </a:srgbClr>
                    </a:solidFill>
                  </a:tcPr>
                </a:tc>
                <a:extLst>
                  <a:ext uri="{0D108BD9-81ED-4DB2-BD59-A6C34878D82A}">
                    <a16:rowId xmlns:a16="http://schemas.microsoft.com/office/drawing/2014/main" val="10002"/>
                  </a:ext>
                </a:extLst>
              </a:tr>
              <a:tr h="1537984">
                <a:tc>
                  <a:txBody>
                    <a:bodyPr/>
                    <a:lstStyle/>
                    <a:p>
                      <a:r>
                        <a:rPr lang="en-GB" sz="1400" baseline="0" dirty="0"/>
                        <a:t>First T Level programmes start for specific occupations in 3 industries:</a:t>
                      </a:r>
                    </a:p>
                    <a:p>
                      <a:pPr marL="1657350" lvl="3" indent="-285750">
                        <a:buFont typeface="Wingdings" panose="05000000000000000000" pitchFamily="2" charset="2"/>
                        <a:buChar char="§"/>
                      </a:pPr>
                      <a:r>
                        <a:rPr lang="en-GB" sz="1400" baseline="0" dirty="0"/>
                        <a:t>Digital production, design and development (digital industry)</a:t>
                      </a:r>
                    </a:p>
                    <a:p>
                      <a:pPr marL="1657350" lvl="3" indent="-285750">
                        <a:buFont typeface="Wingdings" panose="05000000000000000000" pitchFamily="2" charset="2"/>
                        <a:buChar char="§"/>
                      </a:pPr>
                      <a:r>
                        <a:rPr lang="en-GB" sz="1400" baseline="0" dirty="0"/>
                        <a:t>Design, surveying and planning (construction industry)</a:t>
                      </a:r>
                    </a:p>
                    <a:p>
                      <a:pPr marL="1657350" lvl="3" indent="-285750">
                        <a:buFont typeface="Wingdings" panose="05000000000000000000" pitchFamily="2" charset="2"/>
                        <a:buChar char="§"/>
                      </a:pPr>
                      <a:r>
                        <a:rPr lang="en-GB" sz="1400" baseline="0" dirty="0"/>
                        <a:t>Education (education and childcare industry)</a:t>
                      </a:r>
                    </a:p>
                    <a:p>
                      <a:pPr marL="1657350" lvl="3" indent="-285750">
                        <a:buFont typeface="Arial" panose="020B0604020202020204" pitchFamily="34" charset="0"/>
                        <a:buChar char="•"/>
                      </a:pPr>
                      <a:endParaRPr lang="en-GB" sz="1400" baseline="0" dirty="0"/>
                    </a:p>
                    <a:p>
                      <a:pPr lvl="0" algn="ctr"/>
                      <a:r>
                        <a:rPr lang="en-GB" sz="1400" b="1" dirty="0">
                          <a:solidFill>
                            <a:srgbClr val="339933"/>
                          </a:solidFill>
                          <a:hlinkClick r:id="rId4">
                            <a:extLst>
                              <a:ext uri="{A12FA001-AC4F-418D-AE19-62706E023703}">
                                <ahyp:hlinkClr xmlns:ahyp="http://schemas.microsoft.com/office/drawing/2018/hyperlinkcolor" val="tx"/>
                              </a:ext>
                            </a:extLst>
                          </a:hlinkClick>
                        </a:rPr>
                        <a:t>https://www.gov.uk/government/publications/introduction-of-t-levels/introduction-of-t-levels</a:t>
                      </a:r>
                      <a:r>
                        <a:rPr lang="en-GB" sz="1400" b="1" dirty="0">
                          <a:solidFill>
                            <a:srgbClr val="339933"/>
                          </a:solidFill>
                        </a:rPr>
                        <a:t> </a:t>
                      </a:r>
                      <a:endParaRPr lang="en-GB" sz="1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5616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FEC3-E382-4D40-86B7-22676174449D}"/>
              </a:ext>
            </a:extLst>
          </p:cNvPr>
          <p:cNvSpPr>
            <a:spLocks noGrp="1"/>
          </p:cNvSpPr>
          <p:nvPr>
            <p:ph type="title"/>
          </p:nvPr>
        </p:nvSpPr>
        <p:spPr>
          <a:xfrm>
            <a:off x="478972" y="243112"/>
            <a:ext cx="7990114" cy="825501"/>
          </a:xfrm>
        </p:spPr>
        <p:txBody>
          <a:bodyPr/>
          <a:lstStyle/>
          <a:p>
            <a:r>
              <a:rPr lang="en-GB" sz="3200" b="1" dirty="0"/>
              <a:t>MIDAS Documentation available from:</a:t>
            </a:r>
          </a:p>
        </p:txBody>
      </p:sp>
      <p:sp>
        <p:nvSpPr>
          <p:cNvPr id="3" name="Content Placeholder 2">
            <a:extLst>
              <a:ext uri="{FF2B5EF4-FFF2-40B4-BE49-F238E27FC236}">
                <a16:creationId xmlns:a16="http://schemas.microsoft.com/office/drawing/2014/main" id="{08779FC4-E89F-44EB-BDA0-64677FB19AAF}"/>
              </a:ext>
            </a:extLst>
          </p:cNvPr>
          <p:cNvSpPr>
            <a:spLocks noGrp="1"/>
          </p:cNvSpPr>
          <p:nvPr>
            <p:ph idx="1"/>
          </p:nvPr>
        </p:nvSpPr>
        <p:spPr>
          <a:xfrm>
            <a:off x="399143" y="1223736"/>
            <a:ext cx="8490856" cy="3166835"/>
          </a:xfrm>
        </p:spPr>
        <p:txBody>
          <a:bodyPr/>
          <a:lstStyle/>
          <a:p>
            <a:pPr marL="0" indent="0">
              <a:buNone/>
            </a:pPr>
            <a:r>
              <a:rPr lang="en-GB" sz="2000" b="1" dirty="0">
                <a:solidFill>
                  <a:srgbClr val="0070C0"/>
                </a:solidFill>
                <a:hlinkClick r:id="rId2">
                  <a:extLst>
                    <a:ext uri="{A12FA001-AC4F-418D-AE19-62706E023703}">
                      <ahyp:hlinkClr xmlns:ahyp="http://schemas.microsoft.com/office/drawing/2018/hyperlinkcolor" val="tx"/>
                    </a:ext>
                  </a:extLst>
                </a:hlinkClick>
              </a:rPr>
              <a:t>http://bit.ly/midaspages</a:t>
            </a:r>
            <a:r>
              <a:rPr lang="en-GB" sz="2000" b="1" dirty="0">
                <a:solidFill>
                  <a:srgbClr val="0070C0"/>
                </a:solidFill>
              </a:rPr>
              <a:t>    </a:t>
            </a:r>
            <a:r>
              <a:rPr lang="en-GB" sz="2000" b="1" dirty="0"/>
              <a:t>OR </a:t>
            </a:r>
            <a:r>
              <a:rPr lang="en-GB" sz="2000" dirty="0"/>
              <a:t>   </a:t>
            </a:r>
            <a:r>
              <a:rPr lang="en-GB" sz="2000" b="1" dirty="0">
                <a:solidFill>
                  <a:srgbClr val="0070C0"/>
                </a:solidFill>
                <a:hlinkClick r:id="rId3">
                  <a:extLst>
                    <a:ext uri="{A12FA001-AC4F-418D-AE19-62706E023703}">
                      <ahyp:hlinkClr xmlns:ahyp="http://schemas.microsoft.com/office/drawing/2018/hyperlinkcolor" val="tx"/>
                    </a:ext>
                  </a:extLst>
                </a:hlinkClick>
              </a:rPr>
              <a:t>http://wsd.we-learn.com/downloads</a:t>
            </a:r>
            <a:endParaRPr lang="en-GB" sz="2000" b="1" dirty="0">
              <a:solidFill>
                <a:srgbClr val="0070C0"/>
              </a:solidFill>
            </a:endParaRPr>
          </a:p>
          <a:p>
            <a:endParaRPr lang="en-GB" sz="2400" dirty="0"/>
          </a:p>
          <a:p>
            <a:r>
              <a:rPr lang="en-GB" sz="2000" dirty="0"/>
              <a:t>Post 16 Preparation Checklist Autumn Census 2023</a:t>
            </a:r>
          </a:p>
          <a:p>
            <a:r>
              <a:rPr lang="en-GB" sz="2000" dirty="0"/>
              <a:t>Preparing Post 16 Data School Census Autumn 2023 </a:t>
            </a:r>
          </a:p>
          <a:p>
            <a:r>
              <a:rPr lang="en-GB" sz="2000" dirty="0"/>
              <a:t>Managing Post 16 Learning Aims with Scenarios</a:t>
            </a:r>
          </a:p>
          <a:p>
            <a:r>
              <a:rPr lang="en-GB" sz="2000" dirty="0"/>
              <a:t>Managing Course Manager </a:t>
            </a:r>
          </a:p>
          <a:p>
            <a:r>
              <a:rPr lang="en-GB" sz="2000" dirty="0"/>
              <a:t>Post 16 Census Workshop 2023 (Presentation)</a:t>
            </a:r>
          </a:p>
          <a:p>
            <a:pPr marL="0" indent="0">
              <a:buNone/>
            </a:pPr>
            <a:endParaRPr lang="en-GB" sz="2000" dirty="0"/>
          </a:p>
          <a:p>
            <a:pPr marL="0" indent="0">
              <a:buNone/>
            </a:pPr>
            <a:endParaRPr lang="en-GB" sz="1800" dirty="0"/>
          </a:p>
        </p:txBody>
      </p:sp>
    </p:spTree>
    <p:extLst>
      <p:ext uri="{BB962C8B-B14F-4D97-AF65-F5344CB8AC3E}">
        <p14:creationId xmlns:p14="http://schemas.microsoft.com/office/powerpoint/2010/main" val="256443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303195" y="258008"/>
            <a:ext cx="6209159" cy="549355"/>
          </a:xfrm>
          <a:prstGeom prst="rect">
            <a:avLst/>
          </a:prstGeom>
          <a:noFill/>
          <a:ln>
            <a:noFill/>
          </a:ln>
        </p:spPr>
        <p:txBody>
          <a:bodyPr wrap="square" lIns="56362" tIns="28181" rIns="619978" bIns="28181">
            <a:spAutoFit/>
          </a:bodyPr>
          <a:lstStyle/>
          <a:p>
            <a:pPr algn="r">
              <a:spcBef>
                <a:spcPct val="50000"/>
              </a:spcBef>
            </a:pPr>
            <a:r>
              <a:rPr lang="en-US" sz="3200" b="1" dirty="0">
                <a:latin typeface="+mj-lt"/>
              </a:rPr>
              <a:t>Exams basedata structure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468359295"/>
              </p:ext>
            </p:extLst>
          </p:nvPr>
        </p:nvGraphicFramePr>
        <p:xfrm>
          <a:off x="304800" y="951576"/>
          <a:ext cx="8610600" cy="3432810"/>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431800">
                <a:tc>
                  <a:txBody>
                    <a:bodyPr/>
                    <a:lstStyle/>
                    <a:p>
                      <a:r>
                        <a:rPr lang="en-GB" sz="1600" b="1" dirty="0"/>
                        <a:t>Basedata structure</a:t>
                      </a:r>
                    </a:p>
                  </a:txBody>
                  <a:tcPr>
                    <a:solidFill>
                      <a:srgbClr val="92D050">
                        <a:alpha val="48000"/>
                      </a:srgbClr>
                    </a:solidFill>
                  </a:tcPr>
                </a:tc>
                <a:extLst>
                  <a:ext uri="{0D108BD9-81ED-4DB2-BD59-A6C34878D82A}">
                    <a16:rowId xmlns:a16="http://schemas.microsoft.com/office/drawing/2014/main" val="10000"/>
                  </a:ext>
                </a:extLst>
              </a:tr>
              <a:tr h="3001010">
                <a:tc>
                  <a:txBody>
                    <a:bodyPr/>
                    <a:lstStyle/>
                    <a:p>
                      <a:endParaRPr lang="en-GB" sz="1600" dirty="0"/>
                    </a:p>
                    <a:p>
                      <a:r>
                        <a:rPr lang="en-GB" sz="1600" dirty="0"/>
                        <a:t>Well managed basedata structure is a consideration for:</a:t>
                      </a:r>
                    </a:p>
                    <a:p>
                      <a:endParaRPr lang="en-GB" sz="1600" dirty="0"/>
                    </a:p>
                    <a:p>
                      <a:pPr marL="285750" indent="-285750">
                        <a:buFont typeface="Arial" panose="020B0604020202020204" pitchFamily="34" charset="0"/>
                        <a:buChar char="•"/>
                      </a:pPr>
                      <a:r>
                        <a:rPr lang="en-GB" sz="1600" dirty="0"/>
                        <a:t>Post-16 learning aims data stored in Course Manager, but also</a:t>
                      </a:r>
                      <a:r>
                        <a:rPr lang="en-GB" sz="1600" baseline="0" dirty="0"/>
                        <a:t> for:</a:t>
                      </a:r>
                      <a:endParaRPr lang="en-GB" sz="1600" dirty="0"/>
                    </a:p>
                    <a:p>
                      <a:pPr marL="285750" lvl="0" indent="-285750">
                        <a:buFont typeface="Arial" panose="020B0604020202020204" pitchFamily="34" charset="0"/>
                        <a:buChar char="•"/>
                      </a:pPr>
                      <a:r>
                        <a:rPr lang="en-GB" sz="1600" dirty="0"/>
                        <a:t>Creation of Exam Marksheets</a:t>
                      </a:r>
                      <a:r>
                        <a:rPr lang="en-GB" sz="1600" baseline="0" dirty="0"/>
                        <a:t> (</a:t>
                      </a:r>
                      <a:r>
                        <a:rPr lang="en-GB" sz="1600" dirty="0"/>
                        <a:t>Examinations</a:t>
                      </a:r>
                      <a:r>
                        <a:rPr lang="en-GB" sz="1600" baseline="0" dirty="0"/>
                        <a:t> Organiser)</a:t>
                      </a:r>
                      <a:endParaRPr lang="en-GB" sz="1600" dirty="0"/>
                    </a:p>
                    <a:p>
                      <a:pPr marL="285750" lvl="0" indent="-285750">
                        <a:buFont typeface="Arial" panose="020B0604020202020204" pitchFamily="34" charset="0"/>
                        <a:buChar char="•"/>
                      </a:pPr>
                      <a:r>
                        <a:rPr lang="en-GB" sz="1600" dirty="0"/>
                        <a:t>Exams Analysis (Examinations Organiser)</a:t>
                      </a:r>
                    </a:p>
                    <a:p>
                      <a:pPr lvl="1">
                        <a:buNone/>
                      </a:pPr>
                      <a:endParaRPr lang="en-GB" sz="1600" dirty="0"/>
                    </a:p>
                    <a:p>
                      <a:pPr algn="ctr"/>
                      <a:r>
                        <a:rPr lang="en-GB" sz="1600" dirty="0"/>
                        <a:t>It is good practice (but not essential) to aim for a </a:t>
                      </a:r>
                      <a:r>
                        <a:rPr lang="en-GB" sz="1600" b="1" dirty="0"/>
                        <a:t>1:1 ‘Course/Exam Award’ </a:t>
                      </a:r>
                      <a:r>
                        <a:rPr lang="en-GB" sz="1600" b="0" dirty="0"/>
                        <a:t>relationship.</a:t>
                      </a:r>
                    </a:p>
                    <a:p>
                      <a:pPr lvl="0"/>
                      <a:endParaRPr lang="en-GB"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4004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910072" y="307546"/>
            <a:ext cx="7083479" cy="549355"/>
          </a:xfrm>
          <a:prstGeom prst="rect">
            <a:avLst/>
          </a:prstGeom>
          <a:noFill/>
          <a:ln>
            <a:noFill/>
          </a:ln>
        </p:spPr>
        <p:txBody>
          <a:bodyPr wrap="none" lIns="56362" tIns="28181" rIns="619978" bIns="28181">
            <a:spAutoFit/>
          </a:bodyPr>
          <a:lstStyle/>
          <a:p>
            <a:pPr algn="r">
              <a:spcBef>
                <a:spcPct val="50000"/>
              </a:spcBef>
            </a:pPr>
            <a:r>
              <a:rPr lang="en-US" sz="3200" b="1" dirty="0">
                <a:latin typeface="+mj-lt"/>
              </a:rPr>
              <a:t>Course/Exam Award relationship</a:t>
            </a:r>
          </a:p>
        </p:txBody>
      </p:sp>
      <p:sp>
        <p:nvSpPr>
          <p:cNvPr id="13" name="Rectangle 3"/>
          <p:cNvSpPr>
            <a:spLocks noGrp="1" noChangeArrowheads="1"/>
          </p:cNvSpPr>
          <p:nvPr>
            <p:ph idx="1"/>
          </p:nvPr>
        </p:nvSpPr>
        <p:spPr>
          <a:xfrm>
            <a:off x="467596" y="1113203"/>
            <a:ext cx="8275483" cy="3342499"/>
          </a:xfrm>
          <a:ln>
            <a:solidFill>
              <a:schemeClr val="tx1"/>
            </a:solidFill>
          </a:ln>
        </p:spPr>
        <p:txBody>
          <a:bodyPr/>
          <a:lstStyle/>
          <a:p>
            <a:pPr eaLnBrk="1" hangingPunct="1">
              <a:buFont typeface="Wingdings" pitchFamily="2" charset="2"/>
              <a:buNone/>
            </a:pPr>
            <a:r>
              <a:rPr lang="en-GB" dirty="0"/>
              <a:t>			</a:t>
            </a:r>
          </a:p>
          <a:p>
            <a:pPr eaLnBrk="1" hangingPunct="1">
              <a:buFont typeface="Wingdings" pitchFamily="2" charset="2"/>
              <a:buNone/>
            </a:pPr>
            <a:endParaRPr lang="en-GB" dirty="0"/>
          </a:p>
        </p:txBody>
      </p:sp>
      <p:cxnSp>
        <p:nvCxnSpPr>
          <p:cNvPr id="16" name="Straight Connector 4"/>
          <p:cNvCxnSpPr>
            <a:cxnSpLocks noChangeShapeType="1"/>
          </p:cNvCxnSpPr>
          <p:nvPr/>
        </p:nvCxnSpPr>
        <p:spPr bwMode="auto">
          <a:xfrm>
            <a:off x="4605338" y="856901"/>
            <a:ext cx="0" cy="3598801"/>
          </a:xfrm>
          <a:prstGeom prst="line">
            <a:avLst/>
          </a:prstGeom>
          <a:noFill/>
          <a:ln w="9525" algn="ctr">
            <a:solidFill>
              <a:schemeClr val="tx1"/>
            </a:solidFill>
            <a:round/>
            <a:headEnd/>
            <a:tailEnd/>
          </a:ln>
        </p:spPr>
      </p:cxnSp>
      <p:sp>
        <p:nvSpPr>
          <p:cNvPr id="17" name="Rectangle 5"/>
          <p:cNvSpPr>
            <a:spLocks noChangeArrowheads="1"/>
          </p:cNvSpPr>
          <p:nvPr/>
        </p:nvSpPr>
        <p:spPr bwMode="auto">
          <a:xfrm>
            <a:off x="539751" y="1653779"/>
            <a:ext cx="1152525" cy="323850"/>
          </a:xfrm>
          <a:prstGeom prst="rect">
            <a:avLst/>
          </a:prstGeom>
          <a:solidFill>
            <a:srgbClr val="92D050"/>
          </a:solidFill>
          <a:ln w="9525" algn="ctr">
            <a:solidFill>
              <a:schemeClr val="tx1"/>
            </a:solidFill>
            <a:round/>
            <a:headEnd/>
            <a:tailEnd/>
          </a:ln>
        </p:spPr>
        <p:txBody>
          <a:bodyPr lIns="87921" tIns="43960" rIns="87921" bIns="43960"/>
          <a:lstStyle/>
          <a:p>
            <a:r>
              <a:rPr lang="en-GB" sz="1600" dirty="0"/>
              <a:t>Class 1</a:t>
            </a:r>
          </a:p>
        </p:txBody>
      </p:sp>
      <p:sp>
        <p:nvSpPr>
          <p:cNvPr id="18" name="Rectangle 6"/>
          <p:cNvSpPr>
            <a:spLocks noChangeArrowheads="1"/>
          </p:cNvSpPr>
          <p:nvPr/>
        </p:nvSpPr>
        <p:spPr bwMode="auto">
          <a:xfrm>
            <a:off x="540072" y="2356248"/>
            <a:ext cx="1151884" cy="323850"/>
          </a:xfrm>
          <a:prstGeom prst="rect">
            <a:avLst/>
          </a:prstGeom>
          <a:solidFill>
            <a:srgbClr val="92D050"/>
          </a:solidFill>
          <a:ln w="9525" algn="ctr">
            <a:solidFill>
              <a:schemeClr val="tx1"/>
            </a:solidFill>
            <a:round/>
            <a:headEnd/>
            <a:tailEnd/>
          </a:ln>
        </p:spPr>
        <p:txBody>
          <a:bodyPr lIns="87921" tIns="43960" rIns="87921" bIns="43960"/>
          <a:lstStyle/>
          <a:p>
            <a:r>
              <a:rPr lang="en-GB" sz="1600" dirty="0"/>
              <a:t>Class 2</a:t>
            </a:r>
          </a:p>
        </p:txBody>
      </p:sp>
      <p:sp>
        <p:nvSpPr>
          <p:cNvPr id="19" name="Rectangle 7"/>
          <p:cNvSpPr>
            <a:spLocks noChangeArrowheads="1"/>
          </p:cNvSpPr>
          <p:nvPr/>
        </p:nvSpPr>
        <p:spPr bwMode="auto">
          <a:xfrm>
            <a:off x="540072" y="3057526"/>
            <a:ext cx="1151884" cy="323850"/>
          </a:xfrm>
          <a:prstGeom prst="rect">
            <a:avLst/>
          </a:prstGeom>
          <a:solidFill>
            <a:srgbClr val="92D050"/>
          </a:solidFill>
          <a:ln w="9525" algn="ctr">
            <a:solidFill>
              <a:schemeClr val="tx1"/>
            </a:solidFill>
            <a:round/>
            <a:headEnd/>
            <a:tailEnd/>
          </a:ln>
        </p:spPr>
        <p:txBody>
          <a:bodyPr lIns="87921" tIns="43960" rIns="87921" bIns="43960"/>
          <a:lstStyle/>
          <a:p>
            <a:r>
              <a:rPr lang="en-GB" sz="1600" dirty="0"/>
              <a:t>Class 3</a:t>
            </a:r>
          </a:p>
        </p:txBody>
      </p:sp>
      <p:sp>
        <p:nvSpPr>
          <p:cNvPr id="20" name="Rectangle 10"/>
          <p:cNvSpPr>
            <a:spLocks noChangeArrowheads="1"/>
          </p:cNvSpPr>
          <p:nvPr/>
        </p:nvSpPr>
        <p:spPr bwMode="auto">
          <a:xfrm>
            <a:off x="3059435" y="2356248"/>
            <a:ext cx="1151884" cy="323850"/>
          </a:xfrm>
          <a:prstGeom prst="rect">
            <a:avLst/>
          </a:prstGeom>
          <a:solidFill>
            <a:srgbClr val="92D050"/>
          </a:solidFill>
          <a:ln w="9525" algn="ctr">
            <a:solidFill>
              <a:schemeClr val="tx1"/>
            </a:solidFill>
            <a:round/>
            <a:headEnd/>
            <a:tailEnd/>
          </a:ln>
        </p:spPr>
        <p:txBody>
          <a:bodyPr lIns="87921" tIns="43960" rIns="87921" bIns="43960"/>
          <a:lstStyle/>
          <a:p>
            <a:r>
              <a:rPr lang="en-GB" sz="1600" dirty="0"/>
              <a:t>Course</a:t>
            </a:r>
          </a:p>
        </p:txBody>
      </p:sp>
      <p:sp>
        <p:nvSpPr>
          <p:cNvPr id="21" name="Rectangle 11"/>
          <p:cNvSpPr>
            <a:spLocks noChangeArrowheads="1"/>
          </p:cNvSpPr>
          <p:nvPr/>
        </p:nvSpPr>
        <p:spPr bwMode="auto">
          <a:xfrm>
            <a:off x="4788222" y="2356248"/>
            <a:ext cx="1151884" cy="323850"/>
          </a:xfrm>
          <a:prstGeom prst="rect">
            <a:avLst/>
          </a:prstGeom>
          <a:solidFill>
            <a:srgbClr val="92D050"/>
          </a:solidFill>
          <a:ln w="9525" algn="ctr">
            <a:solidFill>
              <a:schemeClr val="tx1"/>
            </a:solidFill>
            <a:round/>
            <a:headEnd/>
            <a:tailEnd/>
          </a:ln>
        </p:spPr>
        <p:txBody>
          <a:bodyPr lIns="87921" tIns="43960" rIns="87921" bIns="43960"/>
          <a:lstStyle/>
          <a:p>
            <a:pPr algn="ctr"/>
            <a:r>
              <a:rPr lang="en-GB" sz="1600" dirty="0"/>
              <a:t>Award 1</a:t>
            </a:r>
          </a:p>
        </p:txBody>
      </p:sp>
      <p:sp>
        <p:nvSpPr>
          <p:cNvPr id="22" name="Rectangle 17"/>
          <p:cNvSpPr>
            <a:spLocks noChangeArrowheads="1"/>
          </p:cNvSpPr>
          <p:nvPr/>
        </p:nvSpPr>
        <p:spPr bwMode="auto">
          <a:xfrm>
            <a:off x="7380313" y="1750337"/>
            <a:ext cx="1223369" cy="238148"/>
          </a:xfrm>
          <a:prstGeom prst="rect">
            <a:avLst/>
          </a:prstGeom>
          <a:solidFill>
            <a:schemeClr val="bg2">
              <a:lumMod val="60000"/>
              <a:lumOff val="40000"/>
            </a:schemeClr>
          </a:solidFill>
          <a:ln w="9525" algn="ctr">
            <a:solidFill>
              <a:schemeClr val="tx1"/>
            </a:solidFill>
            <a:round/>
            <a:headEnd/>
            <a:tailEnd/>
          </a:ln>
        </p:spPr>
        <p:txBody>
          <a:bodyPr lIns="87921" tIns="43960" rIns="87921" bIns="43960"/>
          <a:lstStyle/>
          <a:p>
            <a:r>
              <a:rPr lang="en-GB" sz="1300" dirty="0"/>
              <a:t>Unit 1</a:t>
            </a:r>
          </a:p>
        </p:txBody>
      </p:sp>
      <p:sp>
        <p:nvSpPr>
          <p:cNvPr id="23" name="Rectangle 18"/>
          <p:cNvSpPr>
            <a:spLocks noChangeArrowheads="1"/>
          </p:cNvSpPr>
          <p:nvPr/>
        </p:nvSpPr>
        <p:spPr bwMode="auto">
          <a:xfrm>
            <a:off x="7380313" y="2053293"/>
            <a:ext cx="1223369" cy="248000"/>
          </a:xfrm>
          <a:prstGeom prst="rect">
            <a:avLst/>
          </a:prstGeom>
          <a:solidFill>
            <a:schemeClr val="bg2">
              <a:lumMod val="60000"/>
              <a:lumOff val="40000"/>
            </a:schemeClr>
          </a:solidFill>
          <a:ln w="9525" algn="ctr">
            <a:solidFill>
              <a:schemeClr val="tx1"/>
            </a:solidFill>
            <a:round/>
            <a:headEnd/>
            <a:tailEnd/>
          </a:ln>
        </p:spPr>
        <p:txBody>
          <a:bodyPr lIns="87921" tIns="43960" rIns="87921" bIns="43960"/>
          <a:lstStyle/>
          <a:p>
            <a:r>
              <a:rPr lang="en-GB" sz="1300" dirty="0"/>
              <a:t>Unit2</a:t>
            </a:r>
          </a:p>
        </p:txBody>
      </p:sp>
      <p:sp>
        <p:nvSpPr>
          <p:cNvPr id="24" name="Rectangle 19"/>
          <p:cNvSpPr>
            <a:spLocks noChangeArrowheads="1"/>
          </p:cNvSpPr>
          <p:nvPr/>
        </p:nvSpPr>
        <p:spPr bwMode="auto">
          <a:xfrm>
            <a:off x="7380313" y="2377328"/>
            <a:ext cx="1223369" cy="259044"/>
          </a:xfrm>
          <a:prstGeom prst="rect">
            <a:avLst/>
          </a:prstGeom>
          <a:solidFill>
            <a:schemeClr val="bg2">
              <a:lumMod val="60000"/>
              <a:lumOff val="40000"/>
            </a:schemeClr>
          </a:solidFill>
          <a:ln w="9525" algn="ctr">
            <a:solidFill>
              <a:schemeClr val="tx1"/>
            </a:solidFill>
            <a:round/>
            <a:headEnd/>
            <a:tailEnd/>
          </a:ln>
        </p:spPr>
        <p:txBody>
          <a:bodyPr lIns="87921" tIns="43960" rIns="87921" bIns="43960"/>
          <a:lstStyle/>
          <a:p>
            <a:r>
              <a:rPr lang="en-GB" sz="1300" dirty="0"/>
              <a:t>Unit 3</a:t>
            </a:r>
          </a:p>
        </p:txBody>
      </p:sp>
      <p:sp>
        <p:nvSpPr>
          <p:cNvPr id="25" name="Rectangle 22"/>
          <p:cNvSpPr>
            <a:spLocks noChangeArrowheads="1"/>
          </p:cNvSpPr>
          <p:nvPr/>
        </p:nvSpPr>
        <p:spPr bwMode="auto">
          <a:xfrm>
            <a:off x="7380312" y="3025400"/>
            <a:ext cx="1224136" cy="270250"/>
          </a:xfrm>
          <a:prstGeom prst="rect">
            <a:avLst/>
          </a:prstGeom>
          <a:solidFill>
            <a:srgbClr val="92D050"/>
          </a:solidFill>
          <a:ln w="9525" algn="ctr">
            <a:solidFill>
              <a:schemeClr val="tx1"/>
            </a:solidFill>
            <a:round/>
            <a:headEnd/>
            <a:tailEnd/>
          </a:ln>
        </p:spPr>
        <p:txBody>
          <a:bodyPr lIns="87921" tIns="43960" rIns="87921" bIns="43960"/>
          <a:lstStyle/>
          <a:p>
            <a:r>
              <a:rPr lang="en-GB" sz="1300" dirty="0">
                <a:solidFill>
                  <a:schemeClr val="bg1"/>
                </a:solidFill>
              </a:rPr>
              <a:t>Certification</a:t>
            </a:r>
            <a:r>
              <a:rPr lang="en-GB" sz="1300" dirty="0"/>
              <a:t> </a:t>
            </a:r>
            <a:r>
              <a:rPr lang="en-GB" sz="1300" dirty="0">
                <a:solidFill>
                  <a:schemeClr val="bg1"/>
                </a:solidFill>
              </a:rPr>
              <a:t>1</a:t>
            </a:r>
          </a:p>
        </p:txBody>
      </p:sp>
      <p:cxnSp>
        <p:nvCxnSpPr>
          <p:cNvPr id="26" name="Elbow Connector 24"/>
          <p:cNvCxnSpPr>
            <a:cxnSpLocks noChangeShapeType="1"/>
            <a:stCxn id="17" idx="3"/>
          </p:cNvCxnSpPr>
          <p:nvPr/>
        </p:nvCxnSpPr>
        <p:spPr bwMode="auto">
          <a:xfrm>
            <a:off x="1692275" y="1815704"/>
            <a:ext cx="1366838" cy="594122"/>
          </a:xfrm>
          <a:prstGeom prst="bentConnector3">
            <a:avLst>
              <a:gd name="adj1" fmla="val 50000"/>
            </a:avLst>
          </a:prstGeom>
          <a:noFill/>
          <a:ln w="9525" algn="ctr">
            <a:solidFill>
              <a:schemeClr val="tx1"/>
            </a:solidFill>
            <a:round/>
            <a:headEnd/>
            <a:tailEnd type="arrow" w="med" len="med"/>
          </a:ln>
        </p:spPr>
      </p:cxnSp>
      <p:cxnSp>
        <p:nvCxnSpPr>
          <p:cNvPr id="27" name="Elbow Connector 26"/>
          <p:cNvCxnSpPr>
            <a:cxnSpLocks noChangeShapeType="1"/>
            <a:stCxn id="19" idx="3"/>
          </p:cNvCxnSpPr>
          <p:nvPr/>
        </p:nvCxnSpPr>
        <p:spPr bwMode="auto">
          <a:xfrm flipV="1">
            <a:off x="1691956" y="2625330"/>
            <a:ext cx="1367157" cy="594121"/>
          </a:xfrm>
          <a:prstGeom prst="bentConnector3">
            <a:avLst>
              <a:gd name="adj1" fmla="val 50000"/>
            </a:avLst>
          </a:prstGeom>
          <a:noFill/>
          <a:ln w="9525" algn="ctr">
            <a:solidFill>
              <a:schemeClr val="tx1"/>
            </a:solidFill>
            <a:round/>
            <a:headEnd/>
            <a:tailEnd type="arrow" w="med" len="med"/>
          </a:ln>
        </p:spPr>
      </p:cxnSp>
      <p:cxnSp>
        <p:nvCxnSpPr>
          <p:cNvPr id="28" name="Straight Arrow Connector 28"/>
          <p:cNvCxnSpPr>
            <a:cxnSpLocks noChangeShapeType="1"/>
            <a:stCxn id="18" idx="3"/>
            <a:endCxn id="20" idx="1"/>
          </p:cNvCxnSpPr>
          <p:nvPr/>
        </p:nvCxnSpPr>
        <p:spPr bwMode="auto">
          <a:xfrm>
            <a:off x="1691956" y="2518173"/>
            <a:ext cx="1367479" cy="0"/>
          </a:xfrm>
          <a:prstGeom prst="straightConnector1">
            <a:avLst/>
          </a:prstGeom>
          <a:noFill/>
          <a:ln w="9525" algn="ctr">
            <a:solidFill>
              <a:schemeClr val="tx1"/>
            </a:solidFill>
            <a:round/>
            <a:headEnd/>
            <a:tailEnd type="arrow" w="med" len="med"/>
          </a:ln>
        </p:spPr>
      </p:cxnSp>
      <p:cxnSp>
        <p:nvCxnSpPr>
          <p:cNvPr id="29" name="Straight Arrow Connector 30"/>
          <p:cNvCxnSpPr>
            <a:cxnSpLocks noChangeShapeType="1"/>
            <a:stCxn id="20" idx="3"/>
            <a:endCxn id="21" idx="1"/>
          </p:cNvCxnSpPr>
          <p:nvPr/>
        </p:nvCxnSpPr>
        <p:spPr bwMode="auto">
          <a:xfrm>
            <a:off x="4211319" y="2518173"/>
            <a:ext cx="576903" cy="0"/>
          </a:xfrm>
          <a:prstGeom prst="straightConnector1">
            <a:avLst/>
          </a:prstGeom>
          <a:noFill/>
          <a:ln w="9525" algn="ctr">
            <a:solidFill>
              <a:schemeClr val="tx1"/>
            </a:solidFill>
            <a:round/>
            <a:headEnd type="arrow" w="med" len="med"/>
            <a:tailEnd type="arrow" w="med" len="med"/>
          </a:ln>
        </p:spPr>
      </p:cxnSp>
      <p:sp>
        <p:nvSpPr>
          <p:cNvPr id="30" name="Rectangle 19"/>
          <p:cNvSpPr>
            <a:spLocks noChangeArrowheads="1"/>
          </p:cNvSpPr>
          <p:nvPr/>
        </p:nvSpPr>
        <p:spPr bwMode="auto">
          <a:xfrm>
            <a:off x="7381080" y="2701550"/>
            <a:ext cx="1223369" cy="259044"/>
          </a:xfrm>
          <a:prstGeom prst="rect">
            <a:avLst/>
          </a:prstGeom>
          <a:solidFill>
            <a:schemeClr val="bg2">
              <a:lumMod val="60000"/>
              <a:lumOff val="40000"/>
            </a:schemeClr>
          </a:solidFill>
          <a:ln w="9525" algn="ctr">
            <a:solidFill>
              <a:schemeClr val="tx1"/>
            </a:solidFill>
            <a:round/>
            <a:headEnd/>
            <a:tailEnd/>
          </a:ln>
        </p:spPr>
        <p:txBody>
          <a:bodyPr lIns="87921" tIns="43960" rIns="87921" bIns="43960"/>
          <a:lstStyle/>
          <a:p>
            <a:r>
              <a:rPr lang="en-GB" sz="1300" dirty="0"/>
              <a:t>Unit 4</a:t>
            </a:r>
          </a:p>
        </p:txBody>
      </p:sp>
      <p:cxnSp>
        <p:nvCxnSpPr>
          <p:cNvPr id="31" name="Elbow Connector 24"/>
          <p:cNvCxnSpPr>
            <a:cxnSpLocks noChangeShapeType="1"/>
            <a:stCxn id="22" idx="1"/>
          </p:cNvCxnSpPr>
          <p:nvPr/>
        </p:nvCxnSpPr>
        <p:spPr bwMode="auto">
          <a:xfrm rot="10800000" flipV="1">
            <a:off x="5940152" y="1869411"/>
            <a:ext cx="1440160" cy="507917"/>
          </a:xfrm>
          <a:prstGeom prst="bentConnector3">
            <a:avLst>
              <a:gd name="adj1" fmla="val 50000"/>
            </a:avLst>
          </a:prstGeom>
          <a:noFill/>
          <a:ln w="9525" algn="ctr">
            <a:solidFill>
              <a:schemeClr val="tx1"/>
            </a:solidFill>
            <a:round/>
            <a:headEnd/>
            <a:tailEnd type="arrow" w="med" len="med"/>
          </a:ln>
        </p:spPr>
      </p:cxnSp>
      <p:cxnSp>
        <p:nvCxnSpPr>
          <p:cNvPr id="32" name="Elbow Connector 24"/>
          <p:cNvCxnSpPr>
            <a:cxnSpLocks noChangeShapeType="1"/>
          </p:cNvCxnSpPr>
          <p:nvPr/>
        </p:nvCxnSpPr>
        <p:spPr bwMode="auto">
          <a:xfrm rot="10800000">
            <a:off x="5940173" y="2674620"/>
            <a:ext cx="1440160" cy="431788"/>
          </a:xfrm>
          <a:prstGeom prst="bentConnector3">
            <a:avLst>
              <a:gd name="adj1" fmla="val 50000"/>
            </a:avLst>
          </a:prstGeom>
          <a:noFill/>
          <a:ln w="9525" algn="ctr">
            <a:solidFill>
              <a:schemeClr val="tx1"/>
            </a:solidFill>
            <a:round/>
            <a:headEnd/>
            <a:tailEnd type="arrow" w="med" len="med"/>
          </a:ln>
        </p:spPr>
      </p:cxnSp>
      <p:cxnSp>
        <p:nvCxnSpPr>
          <p:cNvPr id="33" name="Straight Arrow Connector 28"/>
          <p:cNvCxnSpPr>
            <a:cxnSpLocks noChangeShapeType="1"/>
            <a:stCxn id="24" idx="1"/>
            <a:endCxn id="21" idx="3"/>
          </p:cNvCxnSpPr>
          <p:nvPr/>
        </p:nvCxnSpPr>
        <p:spPr bwMode="auto">
          <a:xfrm flipH="1">
            <a:off x="5940106" y="2506850"/>
            <a:ext cx="1440207" cy="11323"/>
          </a:xfrm>
          <a:prstGeom prst="straightConnector1">
            <a:avLst/>
          </a:prstGeom>
          <a:noFill/>
          <a:ln w="9525" algn="ctr">
            <a:solidFill>
              <a:schemeClr val="tx1"/>
            </a:solidFill>
            <a:round/>
            <a:headEnd/>
            <a:tailEnd type="arrow" w="med" len="med"/>
          </a:ln>
        </p:spPr>
      </p:cxnSp>
      <p:cxnSp>
        <p:nvCxnSpPr>
          <p:cNvPr id="34" name="Elbow Connector 24"/>
          <p:cNvCxnSpPr>
            <a:cxnSpLocks noChangeShapeType="1"/>
            <a:stCxn id="23" idx="1"/>
          </p:cNvCxnSpPr>
          <p:nvPr/>
        </p:nvCxnSpPr>
        <p:spPr bwMode="auto">
          <a:xfrm rot="10800000" flipV="1">
            <a:off x="5940152" y="2177293"/>
            <a:ext cx="1440160" cy="264843"/>
          </a:xfrm>
          <a:prstGeom prst="bentConnector3">
            <a:avLst>
              <a:gd name="adj1" fmla="val 26984"/>
            </a:avLst>
          </a:prstGeom>
          <a:noFill/>
          <a:ln w="9525" algn="ctr">
            <a:solidFill>
              <a:schemeClr val="tx1"/>
            </a:solidFill>
            <a:round/>
            <a:headEnd/>
            <a:tailEnd type="arrow" w="med" len="med"/>
          </a:ln>
        </p:spPr>
      </p:cxnSp>
      <p:cxnSp>
        <p:nvCxnSpPr>
          <p:cNvPr id="35" name="Elbow Connector 24"/>
          <p:cNvCxnSpPr>
            <a:cxnSpLocks noChangeShapeType="1"/>
            <a:stCxn id="30" idx="1"/>
          </p:cNvCxnSpPr>
          <p:nvPr/>
        </p:nvCxnSpPr>
        <p:spPr bwMode="auto">
          <a:xfrm rot="10800000">
            <a:off x="5932172" y="2602612"/>
            <a:ext cx="1448909" cy="228461"/>
          </a:xfrm>
          <a:prstGeom prst="bentConnector3">
            <a:avLst>
              <a:gd name="adj1" fmla="val 26334"/>
            </a:avLst>
          </a:prstGeom>
          <a:noFill/>
          <a:ln w="9525" algn="ctr">
            <a:solidFill>
              <a:schemeClr val="tx1"/>
            </a:solidFill>
            <a:round/>
            <a:headEnd/>
            <a:tailEnd type="arrow" w="med" len="med"/>
          </a:ln>
        </p:spPr>
      </p:cxnSp>
      <p:sp>
        <p:nvSpPr>
          <p:cNvPr id="36" name="Rectangle 11"/>
          <p:cNvSpPr>
            <a:spLocks noChangeArrowheads="1"/>
          </p:cNvSpPr>
          <p:nvPr/>
        </p:nvSpPr>
        <p:spPr bwMode="auto">
          <a:xfrm>
            <a:off x="4806668" y="3777165"/>
            <a:ext cx="1152525" cy="323850"/>
          </a:xfrm>
          <a:prstGeom prst="rect">
            <a:avLst/>
          </a:prstGeom>
          <a:solidFill>
            <a:srgbClr val="92D050"/>
          </a:solidFill>
          <a:ln w="9525" algn="ctr">
            <a:solidFill>
              <a:schemeClr val="tx1"/>
            </a:solidFill>
            <a:round/>
            <a:headEnd/>
            <a:tailEnd/>
          </a:ln>
        </p:spPr>
        <p:txBody>
          <a:bodyPr lIns="87921" tIns="43960" rIns="87921" bIns="43960"/>
          <a:lstStyle/>
          <a:p>
            <a:pPr algn="ctr"/>
            <a:r>
              <a:rPr lang="en-GB" sz="1600" dirty="0"/>
              <a:t>Award 2</a:t>
            </a:r>
          </a:p>
        </p:txBody>
      </p:sp>
      <p:sp>
        <p:nvSpPr>
          <p:cNvPr id="37" name="Rectangle 18"/>
          <p:cNvSpPr>
            <a:spLocks noChangeArrowheads="1"/>
          </p:cNvSpPr>
          <p:nvPr/>
        </p:nvSpPr>
        <p:spPr bwMode="auto">
          <a:xfrm>
            <a:off x="7400122" y="3496762"/>
            <a:ext cx="1223369" cy="248000"/>
          </a:xfrm>
          <a:prstGeom prst="rect">
            <a:avLst/>
          </a:prstGeom>
          <a:solidFill>
            <a:schemeClr val="bg2">
              <a:lumMod val="60000"/>
              <a:lumOff val="40000"/>
            </a:schemeClr>
          </a:solidFill>
          <a:ln w="9525" algn="ctr">
            <a:solidFill>
              <a:schemeClr val="tx1"/>
            </a:solidFill>
            <a:round/>
            <a:headEnd/>
            <a:tailEnd/>
          </a:ln>
        </p:spPr>
        <p:txBody>
          <a:bodyPr lIns="87921" tIns="43960" rIns="87921" bIns="43960"/>
          <a:lstStyle/>
          <a:p>
            <a:r>
              <a:rPr lang="en-GB" sz="1300" dirty="0"/>
              <a:t>Unit 1</a:t>
            </a:r>
          </a:p>
        </p:txBody>
      </p:sp>
      <p:sp>
        <p:nvSpPr>
          <p:cNvPr id="38" name="Rectangle 19"/>
          <p:cNvSpPr>
            <a:spLocks noChangeArrowheads="1"/>
          </p:cNvSpPr>
          <p:nvPr/>
        </p:nvSpPr>
        <p:spPr bwMode="auto">
          <a:xfrm>
            <a:off x="7400121" y="3809568"/>
            <a:ext cx="1223369" cy="259044"/>
          </a:xfrm>
          <a:prstGeom prst="rect">
            <a:avLst/>
          </a:prstGeom>
          <a:solidFill>
            <a:schemeClr val="bg2">
              <a:lumMod val="60000"/>
              <a:lumOff val="40000"/>
            </a:schemeClr>
          </a:solidFill>
          <a:ln w="9525" algn="ctr">
            <a:solidFill>
              <a:schemeClr val="tx1"/>
            </a:solidFill>
            <a:round/>
            <a:headEnd/>
            <a:tailEnd/>
          </a:ln>
        </p:spPr>
        <p:txBody>
          <a:bodyPr lIns="87921" tIns="43960" rIns="87921" bIns="43960"/>
          <a:lstStyle/>
          <a:p>
            <a:r>
              <a:rPr lang="en-GB" sz="1300" dirty="0"/>
              <a:t>Unit 2</a:t>
            </a:r>
          </a:p>
        </p:txBody>
      </p:sp>
      <p:sp>
        <p:nvSpPr>
          <p:cNvPr id="39" name="Rectangle 22"/>
          <p:cNvSpPr>
            <a:spLocks noChangeArrowheads="1"/>
          </p:cNvSpPr>
          <p:nvPr/>
        </p:nvSpPr>
        <p:spPr bwMode="auto">
          <a:xfrm>
            <a:off x="7399354" y="4128315"/>
            <a:ext cx="1224136" cy="262991"/>
          </a:xfrm>
          <a:prstGeom prst="rect">
            <a:avLst/>
          </a:prstGeom>
          <a:solidFill>
            <a:srgbClr val="92D050"/>
          </a:solidFill>
          <a:ln w="9525" algn="ctr">
            <a:solidFill>
              <a:schemeClr val="tx1"/>
            </a:solidFill>
            <a:round/>
            <a:headEnd/>
            <a:tailEnd/>
          </a:ln>
        </p:spPr>
        <p:txBody>
          <a:bodyPr lIns="87921" tIns="43960" rIns="87921" bIns="43960"/>
          <a:lstStyle/>
          <a:p>
            <a:r>
              <a:rPr lang="en-GB" sz="1300" dirty="0">
                <a:solidFill>
                  <a:schemeClr val="bg1"/>
                </a:solidFill>
              </a:rPr>
              <a:t>Certification 2</a:t>
            </a:r>
          </a:p>
        </p:txBody>
      </p:sp>
      <p:cxnSp>
        <p:nvCxnSpPr>
          <p:cNvPr id="40" name="Straight Arrow Connector 28"/>
          <p:cNvCxnSpPr>
            <a:cxnSpLocks noChangeShapeType="1"/>
          </p:cNvCxnSpPr>
          <p:nvPr/>
        </p:nvCxnSpPr>
        <p:spPr bwMode="auto">
          <a:xfrm flipH="1">
            <a:off x="5940920" y="3939090"/>
            <a:ext cx="1459204" cy="0"/>
          </a:xfrm>
          <a:prstGeom prst="straightConnector1">
            <a:avLst/>
          </a:prstGeom>
          <a:noFill/>
          <a:ln w="9525" algn="ctr">
            <a:solidFill>
              <a:schemeClr val="tx1"/>
            </a:solidFill>
            <a:round/>
            <a:headEnd/>
            <a:tailEnd type="arrow" w="med" len="med"/>
          </a:ln>
        </p:spPr>
      </p:cxnSp>
      <p:cxnSp>
        <p:nvCxnSpPr>
          <p:cNvPr id="41" name="Elbow Connector 24"/>
          <p:cNvCxnSpPr>
            <a:cxnSpLocks noChangeShapeType="1"/>
            <a:stCxn id="37" idx="1"/>
          </p:cNvCxnSpPr>
          <p:nvPr/>
        </p:nvCxnSpPr>
        <p:spPr bwMode="auto">
          <a:xfrm rot="10800000" flipV="1">
            <a:off x="5940549" y="3620763"/>
            <a:ext cx="1459572" cy="172875"/>
          </a:xfrm>
          <a:prstGeom prst="bentConnector3">
            <a:avLst>
              <a:gd name="adj1" fmla="val 50000"/>
            </a:avLst>
          </a:prstGeom>
          <a:noFill/>
          <a:ln w="9525" algn="ctr">
            <a:solidFill>
              <a:schemeClr val="tx1"/>
            </a:solidFill>
            <a:round/>
            <a:headEnd/>
            <a:tailEnd type="arrow" w="med" len="med"/>
          </a:ln>
        </p:spPr>
      </p:cxnSp>
      <p:cxnSp>
        <p:nvCxnSpPr>
          <p:cNvPr id="42" name="Elbow Connector 24"/>
          <p:cNvCxnSpPr>
            <a:cxnSpLocks noChangeShapeType="1"/>
            <a:stCxn id="39" idx="1"/>
          </p:cNvCxnSpPr>
          <p:nvPr/>
        </p:nvCxnSpPr>
        <p:spPr bwMode="auto">
          <a:xfrm rot="10800000">
            <a:off x="5959194" y="4084591"/>
            <a:ext cx="1440160" cy="175220"/>
          </a:xfrm>
          <a:prstGeom prst="bentConnector3">
            <a:avLst>
              <a:gd name="adj1" fmla="val 50000"/>
            </a:avLst>
          </a:prstGeom>
          <a:noFill/>
          <a:ln w="9525" algn="ctr">
            <a:solidFill>
              <a:schemeClr val="tx1"/>
            </a:solidFill>
            <a:round/>
            <a:headEnd/>
            <a:tailEnd type="arrow" w="med" len="med"/>
          </a:ln>
        </p:spPr>
      </p:cxnSp>
      <p:cxnSp>
        <p:nvCxnSpPr>
          <p:cNvPr id="43" name="Straight Arrow Connector 30"/>
          <p:cNvCxnSpPr>
            <a:cxnSpLocks noChangeShapeType="1"/>
          </p:cNvCxnSpPr>
          <p:nvPr/>
        </p:nvCxnSpPr>
        <p:spPr bwMode="auto">
          <a:xfrm>
            <a:off x="4230406" y="3951414"/>
            <a:ext cx="576262" cy="1191"/>
          </a:xfrm>
          <a:prstGeom prst="straightConnector1">
            <a:avLst/>
          </a:prstGeom>
          <a:noFill/>
          <a:ln w="9525" algn="ctr">
            <a:solidFill>
              <a:schemeClr val="tx1"/>
            </a:solidFill>
            <a:prstDash val="dash"/>
            <a:round/>
            <a:headEnd type="arrow" w="med" len="med"/>
            <a:tailEnd type="arrow" w="med" len="med"/>
          </a:ln>
        </p:spPr>
      </p:cxnSp>
      <p:sp>
        <p:nvSpPr>
          <p:cNvPr id="44" name="Rectangle 17"/>
          <p:cNvSpPr>
            <a:spLocks noChangeArrowheads="1"/>
          </p:cNvSpPr>
          <p:nvPr/>
        </p:nvSpPr>
        <p:spPr bwMode="auto">
          <a:xfrm>
            <a:off x="7380313" y="1405221"/>
            <a:ext cx="1223369" cy="238148"/>
          </a:xfrm>
          <a:prstGeom prst="rect">
            <a:avLst/>
          </a:prstGeom>
          <a:noFill/>
          <a:ln w="9525" algn="ctr">
            <a:noFill/>
            <a:round/>
            <a:headEnd/>
            <a:tailEnd/>
          </a:ln>
        </p:spPr>
        <p:txBody>
          <a:bodyPr lIns="87921" tIns="43960" rIns="87921" bIns="43960"/>
          <a:lstStyle/>
          <a:p>
            <a:pPr algn="ctr"/>
            <a:r>
              <a:rPr lang="en-GB" sz="1300" i="1" dirty="0"/>
              <a:t>Elements</a:t>
            </a:r>
          </a:p>
        </p:txBody>
      </p:sp>
      <p:sp>
        <p:nvSpPr>
          <p:cNvPr id="45" name="Rectangle 11"/>
          <p:cNvSpPr>
            <a:spLocks noChangeArrowheads="1"/>
          </p:cNvSpPr>
          <p:nvPr/>
        </p:nvSpPr>
        <p:spPr bwMode="auto">
          <a:xfrm>
            <a:off x="4703673" y="771532"/>
            <a:ext cx="1152128" cy="324036"/>
          </a:xfrm>
          <a:prstGeom prst="rect">
            <a:avLst/>
          </a:prstGeom>
          <a:noFill/>
          <a:ln w="9525" algn="ctr">
            <a:noFill/>
            <a:round/>
            <a:headEnd/>
            <a:tailEnd/>
          </a:ln>
        </p:spPr>
        <p:txBody>
          <a:bodyPr lIns="87921" tIns="43960" rIns="87921" bIns="43960"/>
          <a:lstStyle/>
          <a:p>
            <a:r>
              <a:rPr lang="en-GB" b="1" dirty="0">
                <a:latin typeface="Arial" pitchFamily="34" charset="0"/>
                <a:cs typeface="Arial" pitchFamily="34" charset="0"/>
              </a:rPr>
              <a:t>Exams</a:t>
            </a:r>
          </a:p>
        </p:txBody>
      </p:sp>
      <p:sp>
        <p:nvSpPr>
          <p:cNvPr id="46" name="Rectangle 11"/>
          <p:cNvSpPr>
            <a:spLocks noChangeArrowheads="1"/>
          </p:cNvSpPr>
          <p:nvPr/>
        </p:nvSpPr>
        <p:spPr bwMode="auto">
          <a:xfrm>
            <a:off x="506567" y="780901"/>
            <a:ext cx="1464493" cy="324036"/>
          </a:xfrm>
          <a:prstGeom prst="rect">
            <a:avLst/>
          </a:prstGeom>
          <a:noFill/>
          <a:ln w="9525" algn="ctr">
            <a:noFill/>
            <a:round/>
            <a:headEnd/>
            <a:tailEnd/>
          </a:ln>
        </p:spPr>
        <p:txBody>
          <a:bodyPr lIns="87921" tIns="43960" rIns="87921" bIns="43960"/>
          <a:lstStyle/>
          <a:p>
            <a:r>
              <a:rPr lang="en-GB" b="1" dirty="0">
                <a:latin typeface="Arial" pitchFamily="34" charset="0"/>
                <a:cs typeface="Arial" pitchFamily="34" charset="0"/>
              </a:rPr>
              <a:t>Curriculum</a:t>
            </a:r>
          </a:p>
        </p:txBody>
      </p:sp>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745" y="4597400"/>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449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A6E75E-AC9E-4204-9EDC-1FB46A0407D6}"/>
              </a:ext>
            </a:extLst>
          </p:cNvPr>
          <p:cNvPicPr>
            <a:picLocks noChangeAspect="1"/>
          </p:cNvPicPr>
          <p:nvPr/>
        </p:nvPicPr>
        <p:blipFill>
          <a:blip r:embed="rId3"/>
          <a:stretch>
            <a:fillRect/>
          </a:stretch>
        </p:blipFill>
        <p:spPr>
          <a:xfrm>
            <a:off x="531628" y="2597526"/>
            <a:ext cx="8612372" cy="1095979"/>
          </a:xfrm>
          <a:prstGeom prst="rect">
            <a:avLst/>
          </a:prstGeom>
        </p:spPr>
      </p:pic>
      <p:sp>
        <p:nvSpPr>
          <p:cNvPr id="2" name="Title 1"/>
          <p:cNvSpPr>
            <a:spLocks noGrp="1"/>
          </p:cNvSpPr>
          <p:nvPr>
            <p:ph type="title"/>
          </p:nvPr>
        </p:nvSpPr>
        <p:spPr/>
        <p:txBody>
          <a:bodyPr/>
          <a:lstStyle/>
          <a:p>
            <a:r>
              <a:rPr lang="en-GB" sz="3200" b="1" dirty="0"/>
              <a:t>Post 16 Pupils in Full-Time Employment</a:t>
            </a:r>
          </a:p>
        </p:txBody>
      </p:sp>
      <p:sp>
        <p:nvSpPr>
          <p:cNvPr id="12" name="Oval 11"/>
          <p:cNvSpPr/>
          <p:nvPr/>
        </p:nvSpPr>
        <p:spPr>
          <a:xfrm>
            <a:off x="588818" y="2545974"/>
            <a:ext cx="1482437" cy="56093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ular Callout 12"/>
          <p:cNvSpPr/>
          <p:nvPr/>
        </p:nvSpPr>
        <p:spPr>
          <a:xfrm>
            <a:off x="2477387" y="3707663"/>
            <a:ext cx="4430997" cy="767355"/>
          </a:xfrm>
          <a:prstGeom prst="wedgeRectCallout">
            <a:avLst>
              <a:gd name="adj1" fmla="val -30833"/>
              <a:gd name="adj2" fmla="val -43342"/>
            </a:avLst>
          </a:prstGeom>
          <a:solidFill>
            <a:srgbClr val="FFFFCC"/>
          </a:solidFill>
          <a:ln w="317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Exclusion of weekend and evening work makes this much less of an issue for most schools</a:t>
            </a:r>
          </a:p>
        </p:txBody>
      </p:sp>
      <p:sp>
        <p:nvSpPr>
          <p:cNvPr id="11" name="Rectangular Callout 10"/>
          <p:cNvSpPr/>
          <p:nvPr/>
        </p:nvSpPr>
        <p:spPr>
          <a:xfrm>
            <a:off x="2477387" y="1987297"/>
            <a:ext cx="5472544" cy="537137"/>
          </a:xfrm>
          <a:prstGeom prst="wedgeRectCallout">
            <a:avLst>
              <a:gd name="adj1" fmla="val -8636"/>
              <a:gd name="adj2" fmla="val 46736"/>
            </a:avLst>
          </a:prstGeom>
          <a:solidFill>
            <a:srgbClr val="FFFFCC"/>
          </a:solidFill>
          <a:ln w="317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Arial" panose="020B0604020202020204" pitchFamily="34" charset="0"/>
                <a:cs typeface="Arial" panose="020B0604020202020204" pitchFamily="34" charset="0"/>
              </a:rPr>
              <a:t>Working 8 or more weeks consecutively and for 20 or more hours per week DURING SCHOOL HOURS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163" y="4560888"/>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C845FD90-6F7B-423F-BDE6-A444934661C4}"/>
              </a:ext>
            </a:extLst>
          </p:cNvPr>
          <p:cNvSpPr txBox="1"/>
          <p:nvPr/>
        </p:nvSpPr>
        <p:spPr>
          <a:xfrm>
            <a:off x="2648795" y="1009150"/>
            <a:ext cx="4404517" cy="338554"/>
          </a:xfrm>
          <a:prstGeom prst="rect">
            <a:avLst/>
          </a:prstGeom>
          <a:solidFill>
            <a:srgbClr val="92D050"/>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dirty="0">
                <a:solidFill>
                  <a:schemeClr val="bg1"/>
                </a:solidFill>
              </a:rPr>
              <a:t>Student Record | Additional Information panel</a:t>
            </a:r>
          </a:p>
        </p:txBody>
      </p:sp>
    </p:spTree>
    <p:extLst>
      <p:ext uri="{BB962C8B-B14F-4D97-AF65-F5344CB8AC3E}">
        <p14:creationId xmlns:p14="http://schemas.microsoft.com/office/powerpoint/2010/main" val="3129716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240850" y="313427"/>
            <a:ext cx="6209159" cy="549355"/>
          </a:xfrm>
          <a:prstGeom prst="rect">
            <a:avLst/>
          </a:prstGeom>
          <a:noFill/>
          <a:ln>
            <a:noFill/>
          </a:ln>
        </p:spPr>
        <p:txBody>
          <a:bodyPr wrap="square" lIns="56362" tIns="28181" rIns="619978" bIns="28181">
            <a:spAutoFit/>
          </a:bodyPr>
          <a:lstStyle/>
          <a:p>
            <a:pPr algn="r">
              <a:spcBef>
                <a:spcPct val="50000"/>
              </a:spcBef>
            </a:pPr>
            <a:r>
              <a:rPr lang="en-US" sz="3200" b="1" dirty="0">
                <a:latin typeface="+mj-lt"/>
              </a:rPr>
              <a:t>ESFA Post 16 Funding</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437270621"/>
              </p:ext>
            </p:extLst>
          </p:nvPr>
        </p:nvGraphicFramePr>
        <p:xfrm>
          <a:off x="304800" y="1013922"/>
          <a:ext cx="8610600" cy="3432810"/>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431800">
                <a:tc>
                  <a:txBody>
                    <a:bodyPr/>
                    <a:lstStyle/>
                    <a:p>
                      <a:r>
                        <a:rPr lang="en-GB" sz="1600" b="1" dirty="0"/>
                        <a:t>Starting</a:t>
                      </a:r>
                      <a:r>
                        <a:rPr lang="en-GB" sz="1600" b="1" baseline="0" dirty="0"/>
                        <a:t> next year’s curriculum early</a:t>
                      </a:r>
                      <a:endParaRPr lang="en-GB" sz="1600" b="1" dirty="0"/>
                    </a:p>
                  </a:txBody>
                  <a:tcPr>
                    <a:solidFill>
                      <a:srgbClr val="92D050">
                        <a:alpha val="48000"/>
                      </a:srgbClr>
                    </a:solidFill>
                  </a:tcPr>
                </a:tc>
                <a:extLst>
                  <a:ext uri="{0D108BD9-81ED-4DB2-BD59-A6C34878D82A}">
                    <a16:rowId xmlns:a16="http://schemas.microsoft.com/office/drawing/2014/main" val="10000"/>
                  </a:ext>
                </a:extLst>
              </a:tr>
              <a:tr h="3001010">
                <a:tc>
                  <a:txBody>
                    <a:bodyPr/>
                    <a:lstStyle/>
                    <a:p>
                      <a:endParaRPr lang="en-GB" sz="1600" i="1" dirty="0"/>
                    </a:p>
                    <a:p>
                      <a:r>
                        <a:rPr lang="en-GB" sz="1600" b="1" i="1" dirty="0">
                          <a:solidFill>
                            <a:schemeClr val="accent2"/>
                          </a:solidFill>
                        </a:rPr>
                        <a:t>‘Is there any impact</a:t>
                      </a:r>
                      <a:r>
                        <a:rPr lang="en-GB" sz="1600" b="1" i="1" baseline="0" dirty="0">
                          <a:solidFill>
                            <a:schemeClr val="accent2"/>
                          </a:solidFill>
                        </a:rPr>
                        <a:t> on funding for courses that start on 1 June, as the ESFA academic year starts on 1 August?’</a:t>
                      </a:r>
                    </a:p>
                    <a:p>
                      <a:endParaRPr lang="en-GB" sz="1600" i="1" baseline="0" dirty="0"/>
                    </a:p>
                    <a:p>
                      <a:r>
                        <a:rPr lang="en-GB" sz="1600" b="1" i="1" baseline="0" dirty="0">
                          <a:solidFill>
                            <a:srgbClr val="339933"/>
                          </a:solidFill>
                        </a:rPr>
                        <a:t>YES!</a:t>
                      </a:r>
                      <a:r>
                        <a:rPr lang="en-GB" sz="1600" i="1" baseline="0" dirty="0">
                          <a:solidFill>
                            <a:srgbClr val="339933"/>
                          </a:solidFill>
                        </a:rPr>
                        <a:t>  </a:t>
                      </a:r>
                      <a:r>
                        <a:rPr lang="en-GB" sz="1600" b="1" i="1" baseline="0" dirty="0"/>
                        <a:t>‘Schools are unlikely to receive any extra funding if they start activity for Year 12/13 students before the start of the academic year’.</a:t>
                      </a:r>
                    </a:p>
                    <a:p>
                      <a:endParaRPr lang="en-GB" sz="1600" baseline="0" dirty="0"/>
                    </a:p>
                    <a:p>
                      <a:endParaRPr lang="en-GB" sz="1600" baseline="0" dirty="0"/>
                    </a:p>
                    <a:p>
                      <a:pPr algn="l"/>
                      <a:r>
                        <a:rPr lang="en-GB" sz="1800" b="1" i="1" baseline="0" dirty="0">
                          <a:solidFill>
                            <a:srgbClr val="C00000"/>
                          </a:solidFill>
                        </a:rPr>
                        <a:t>In fact, your funding could be reduced as courses may be treated </a:t>
                      </a:r>
                    </a:p>
                    <a:p>
                      <a:pPr algn="l"/>
                      <a:r>
                        <a:rPr lang="en-GB" sz="1800" b="1" i="1" baseline="0" dirty="0">
                          <a:solidFill>
                            <a:srgbClr val="C00000"/>
                          </a:solidFill>
                        </a:rPr>
                        <a:t>as completed early!</a:t>
                      </a:r>
                      <a:endParaRPr lang="en-GB" sz="1800" b="1" i="1" dirty="0">
                        <a:solidFill>
                          <a:srgbClr val="C00000"/>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91643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234950" y="415849"/>
            <a:ext cx="8166894" cy="549355"/>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Managing class/course memberships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248223733"/>
              </p:ext>
            </p:extLst>
          </p:nvPr>
        </p:nvGraphicFramePr>
        <p:xfrm>
          <a:off x="234950" y="1104141"/>
          <a:ext cx="8610600" cy="3300346"/>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339533">
                <a:tc>
                  <a:txBody>
                    <a:bodyPr/>
                    <a:lstStyle/>
                    <a:p>
                      <a:r>
                        <a:rPr lang="en-GB" sz="1600" b="1" dirty="0"/>
                        <a:t>Curriculum</a:t>
                      </a:r>
                      <a:r>
                        <a:rPr lang="en-GB" sz="1600" b="1" baseline="0" dirty="0"/>
                        <a:t> Assignment by Student</a:t>
                      </a:r>
                      <a:endParaRPr lang="en-GB" sz="1600" b="1" dirty="0"/>
                    </a:p>
                  </a:txBody>
                  <a:tcPr>
                    <a:solidFill>
                      <a:srgbClr val="92D050">
                        <a:alpha val="48000"/>
                      </a:srgbClr>
                    </a:solidFill>
                  </a:tcPr>
                </a:tc>
                <a:extLst>
                  <a:ext uri="{0D108BD9-81ED-4DB2-BD59-A6C34878D82A}">
                    <a16:rowId xmlns:a16="http://schemas.microsoft.com/office/drawing/2014/main" val="10000"/>
                  </a:ext>
                </a:extLst>
              </a:tr>
              <a:tr h="778068">
                <a:tc>
                  <a:txBody>
                    <a:bodyPr/>
                    <a:lstStyle/>
                    <a:p>
                      <a:pPr lvl="0"/>
                      <a:r>
                        <a:rPr lang="en-GB" sz="1600" dirty="0"/>
                        <a:t>Use </a:t>
                      </a:r>
                      <a:r>
                        <a:rPr lang="en-GB" sz="1600" b="1" dirty="0"/>
                        <a:t>Curriculum Assignment</a:t>
                      </a:r>
                      <a:r>
                        <a:rPr lang="en-GB" sz="1600" b="1" baseline="0" dirty="0"/>
                        <a:t> by Student </a:t>
                      </a:r>
                      <a:r>
                        <a:rPr lang="en-GB" sz="1600" baseline="0" dirty="0"/>
                        <a:t>when sixth form students </a:t>
                      </a:r>
                      <a:r>
                        <a:rPr lang="en-GB" sz="1600" b="1" baseline="0" dirty="0"/>
                        <a:t>CHANGE</a:t>
                      </a:r>
                      <a:r>
                        <a:rPr lang="en-GB" sz="1600" baseline="0" dirty="0"/>
                        <a:t> learning aims (classes) and ensure that the end date is the system date or a date in the past.</a:t>
                      </a:r>
                    </a:p>
                    <a:p>
                      <a:pPr lvl="0"/>
                      <a:endParaRPr lang="en-GB" sz="1600" baseline="0" dirty="0"/>
                    </a:p>
                    <a:p>
                      <a:pPr lvl="0"/>
                      <a:r>
                        <a:rPr lang="en-GB" sz="1600" baseline="0" dirty="0"/>
                        <a:t>You will then be prompted when clicking on </a:t>
                      </a:r>
                      <a:r>
                        <a:rPr lang="en-GB" sz="1600" b="1" baseline="0" dirty="0"/>
                        <a:t>Save</a:t>
                      </a:r>
                      <a:r>
                        <a:rPr lang="en-GB" sz="1600" baseline="0" dirty="0"/>
                        <a:t> to manage the </a:t>
                      </a:r>
                      <a:r>
                        <a:rPr lang="en-GB" sz="1600" u="sng" baseline="0" dirty="0"/>
                        <a:t>learning aims </a:t>
                      </a:r>
                      <a:r>
                        <a:rPr lang="en-GB" sz="1600" baseline="0" dirty="0"/>
                        <a:t>at the same time.</a:t>
                      </a:r>
                      <a:endParaRPr lang="en-GB" sz="1600" dirty="0"/>
                    </a:p>
                  </a:txBody>
                  <a:tcPr/>
                </a:tc>
                <a:extLst>
                  <a:ext uri="{0D108BD9-81ED-4DB2-BD59-A6C34878D82A}">
                    <a16:rowId xmlns:a16="http://schemas.microsoft.com/office/drawing/2014/main" val="10001"/>
                  </a:ext>
                </a:extLst>
              </a:tr>
              <a:tr h="339533">
                <a:tc>
                  <a:txBody>
                    <a:bodyPr/>
                    <a:lstStyle/>
                    <a:p>
                      <a:r>
                        <a:rPr lang="en-GB" sz="1600" b="1" dirty="0"/>
                        <a:t>Leavers Routine</a:t>
                      </a:r>
                    </a:p>
                  </a:txBody>
                  <a:tcPr>
                    <a:solidFill>
                      <a:srgbClr val="92D050">
                        <a:alpha val="48000"/>
                      </a:srgbClr>
                    </a:solidFill>
                  </a:tcPr>
                </a:tc>
                <a:extLst>
                  <a:ext uri="{0D108BD9-81ED-4DB2-BD59-A6C34878D82A}">
                    <a16:rowId xmlns:a16="http://schemas.microsoft.com/office/drawing/2014/main" val="10002"/>
                  </a:ext>
                </a:extLst>
              </a:tr>
              <a:tr h="1028308">
                <a:tc>
                  <a:txBody>
                    <a:bodyPr/>
                    <a:lstStyle/>
                    <a:p>
                      <a:pPr lvl="0"/>
                      <a:r>
                        <a:rPr lang="en-GB" sz="1600" baseline="0" dirty="0"/>
                        <a:t>Use the </a:t>
                      </a:r>
                      <a:r>
                        <a:rPr lang="en-GB" sz="1600" b="1" baseline="0" dirty="0"/>
                        <a:t>Leavers Routine </a:t>
                      </a:r>
                      <a:r>
                        <a:rPr lang="en-GB" sz="1600" baseline="0" dirty="0"/>
                        <a:t>when sixth form students </a:t>
                      </a:r>
                      <a:r>
                        <a:rPr lang="en-GB" sz="1600" b="1" baseline="0" dirty="0"/>
                        <a:t>LEAVE</a:t>
                      </a:r>
                      <a:r>
                        <a:rPr lang="en-GB" sz="1600" baseline="0" dirty="0"/>
                        <a:t> school </a:t>
                      </a:r>
                      <a:r>
                        <a:rPr lang="en-GB" sz="1600" b="1" baseline="0" dirty="0"/>
                        <a:t>mid year</a:t>
                      </a:r>
                      <a:r>
                        <a:rPr lang="en-GB" sz="1600" baseline="0" dirty="0"/>
                        <a:t> too, and ensure that the correct withdrawal reason is entered.</a:t>
                      </a:r>
                    </a:p>
                    <a:p>
                      <a:pPr lvl="0"/>
                      <a:endParaRPr lang="en-GB" sz="1600" baseline="0" dirty="0"/>
                    </a:p>
                    <a:p>
                      <a:pPr lvl="0"/>
                      <a:r>
                        <a:rPr lang="en-GB" sz="1600" baseline="0" dirty="0"/>
                        <a:t>You will then be prompted when clicking on </a:t>
                      </a:r>
                      <a:r>
                        <a:rPr lang="en-GB" sz="1600" b="1" baseline="0" dirty="0"/>
                        <a:t>Save</a:t>
                      </a:r>
                      <a:r>
                        <a:rPr lang="en-GB" sz="1600" baseline="0" dirty="0"/>
                        <a:t> to manage the </a:t>
                      </a:r>
                      <a:r>
                        <a:rPr lang="en-GB" sz="1600" u="sng" baseline="0" dirty="0"/>
                        <a:t>learning aims </a:t>
                      </a:r>
                      <a:r>
                        <a:rPr lang="en-GB" sz="1600" baseline="0" dirty="0"/>
                        <a:t>at the same time.</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97966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144297208"/>
              </p:ext>
            </p:extLst>
          </p:nvPr>
        </p:nvGraphicFramePr>
        <p:xfrm>
          <a:off x="341086" y="322943"/>
          <a:ext cx="8512628" cy="4328885"/>
        </p:xfrm>
        <a:graphic>
          <a:graphicData uri="http://schemas.openxmlformats.org/drawingml/2006/table">
            <a:tbl>
              <a:tblPr bandRow="1">
                <a:tableStyleId>{BC89EF96-8CEA-46FF-86C4-4CE0E7609802}</a:tableStyleId>
              </a:tblPr>
              <a:tblGrid>
                <a:gridCol w="8512628">
                  <a:extLst>
                    <a:ext uri="{9D8B030D-6E8A-4147-A177-3AD203B41FA5}">
                      <a16:colId xmlns:a16="http://schemas.microsoft.com/office/drawing/2014/main" val="20000"/>
                    </a:ext>
                  </a:extLst>
                </a:gridCol>
              </a:tblGrid>
              <a:tr h="4645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mn-lt"/>
                          <a:ea typeface="+mn-ea"/>
                          <a:cs typeface="+mn-cs"/>
                        </a:rPr>
                        <a:t>Attendance for Year 11/13 Students</a:t>
                      </a:r>
                    </a:p>
                  </a:txBody>
                  <a:tcPr>
                    <a:solidFill>
                      <a:srgbClr val="92D050">
                        <a:alpha val="48000"/>
                      </a:srgbClr>
                    </a:solidFill>
                  </a:tcPr>
                </a:tc>
                <a:extLst>
                  <a:ext uri="{0D108BD9-81ED-4DB2-BD59-A6C34878D82A}">
                    <a16:rowId xmlns:a16="http://schemas.microsoft.com/office/drawing/2014/main" val="10000"/>
                  </a:ext>
                </a:extLst>
              </a:tr>
              <a:tr h="3864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0" dirty="0"/>
                        <a:t>The DfE’s advice regarding study leave is that it should be used sparingly and only granted to year 11 students during public examinations. As study leave is unsupervised, schools must record it as Attendance Code S - Study leave (authorised absence). Schools should not continue to grant study leave when examinations are finished. The official school leaving date is the last Friday in June, in the school year in which a child reaches the age of 16. </a:t>
                      </a:r>
                      <a:endParaRPr lang="en-GB" sz="10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i="1" dirty="0"/>
                    </a:p>
                    <a:p>
                      <a:r>
                        <a:rPr lang="en-GB" sz="1400" dirty="0"/>
                        <a:t>Secondary Schools </a:t>
                      </a:r>
                      <a:r>
                        <a:rPr lang="en-GB" sz="1400" b="1" u="sng" dirty="0"/>
                        <a:t>with</a:t>
                      </a:r>
                      <a:r>
                        <a:rPr lang="en-GB" sz="1400" dirty="0"/>
                        <a:t> Post 16 should enter the S code - Study leave for year 11 students during the examination period.  Thereafter, authorised absence should be entered until the last Friday in June in the school year in which a student reaches the age of 16. Thereafter, until the end of the term in July, the X code can be used to signify non-compulsory school age. </a:t>
                      </a:r>
                    </a:p>
                    <a:p>
                      <a:endParaRPr lang="en-GB" sz="1400" dirty="0"/>
                    </a:p>
                    <a:p>
                      <a:r>
                        <a:rPr lang="en-GB" sz="1400" b="1" i="1" u="sng" dirty="0">
                          <a:solidFill>
                            <a:srgbClr val="339933"/>
                          </a:solidFill>
                        </a:rPr>
                        <a:t>Please do not enter leaving dates</a:t>
                      </a:r>
                      <a:r>
                        <a:rPr lang="en-GB" sz="1400" b="1" dirty="0">
                          <a:solidFill>
                            <a:srgbClr val="339933"/>
                          </a:solidFill>
                        </a:rPr>
                        <a:t> for year 11 students until the next academic year when you will have a definitive list of which year 11 students have continued into year 12. </a:t>
                      </a:r>
                    </a:p>
                    <a:p>
                      <a:endParaRPr lang="en-GB" sz="1000" b="1" dirty="0">
                        <a:solidFill>
                          <a:srgbClr val="00B050"/>
                        </a:solidFill>
                      </a:endParaRPr>
                    </a:p>
                    <a:p>
                      <a:r>
                        <a:rPr lang="en-GB" sz="1400" dirty="0"/>
                        <a:t>Secondary Schools </a:t>
                      </a:r>
                      <a:r>
                        <a:rPr lang="en-GB" sz="1400" b="1" u="sng" dirty="0"/>
                        <a:t>without</a:t>
                      </a:r>
                      <a:r>
                        <a:rPr lang="en-GB" sz="1400" dirty="0"/>
                        <a:t> Post 16 should enter the code S-Study leave for year 11 students during the examination period.  Thereafter authorised absence should be entered until the last Friday in June. </a:t>
                      </a:r>
                      <a:endParaRPr lang="en-GB" sz="2400" b="1" dirty="0">
                        <a:solidFill>
                          <a:srgbClr val="00B050"/>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20636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108858712"/>
              </p:ext>
            </p:extLst>
          </p:nvPr>
        </p:nvGraphicFramePr>
        <p:xfrm>
          <a:off x="304800" y="387351"/>
          <a:ext cx="8610600" cy="4668761"/>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2842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mn-lt"/>
                          <a:ea typeface="+mn-ea"/>
                          <a:cs typeface="+mn-cs"/>
                        </a:rPr>
                        <a:t>Course Levels in the</a:t>
                      </a:r>
                      <a:r>
                        <a:rPr lang="en-US" sz="2400" b="1" kern="1200" baseline="0" dirty="0">
                          <a:solidFill>
                            <a:schemeClr val="tx1"/>
                          </a:solidFill>
                          <a:latin typeface="+mn-lt"/>
                          <a:ea typeface="+mn-ea"/>
                          <a:cs typeface="+mn-cs"/>
                        </a:rPr>
                        <a:t> Timetable and Course Manager</a:t>
                      </a:r>
                      <a:endParaRPr lang="en-US" sz="2400" b="1" kern="1200" dirty="0">
                        <a:solidFill>
                          <a:schemeClr val="tx1"/>
                        </a:solidFill>
                        <a:latin typeface="+mn-lt"/>
                        <a:ea typeface="+mn-ea"/>
                        <a:cs typeface="+mn-cs"/>
                      </a:endParaRPr>
                    </a:p>
                  </a:txBody>
                  <a:tcPr>
                    <a:solidFill>
                      <a:srgbClr val="92D050">
                        <a:alpha val="48000"/>
                      </a:srgbClr>
                    </a:solidFill>
                  </a:tcPr>
                </a:tc>
                <a:extLst>
                  <a:ext uri="{0D108BD9-81ED-4DB2-BD59-A6C34878D82A}">
                    <a16:rowId xmlns:a16="http://schemas.microsoft.com/office/drawing/2014/main" val="10000"/>
                  </a:ext>
                </a:extLst>
              </a:tr>
              <a:tr h="4211561">
                <a:tc>
                  <a:txBody>
                    <a:bodyPr/>
                    <a:lstStyle/>
                    <a:p>
                      <a:pPr indent="-388322">
                        <a:buFont typeface="Arial" panose="020B0604020202020204" pitchFamily="34" charset="0"/>
                        <a:buChar char="•"/>
                      </a:pPr>
                      <a:endParaRPr lang="en-GB" sz="1600" dirty="0"/>
                    </a:p>
                    <a:p>
                      <a:pPr indent="-388322">
                        <a:buFont typeface="Arial" panose="020B0604020202020204" pitchFamily="34" charset="0"/>
                        <a:buChar char="•"/>
                      </a:pPr>
                      <a:r>
                        <a:rPr lang="en-GB" sz="1600" dirty="0"/>
                        <a:t>Levels</a:t>
                      </a:r>
                      <a:r>
                        <a:rPr lang="en-GB" sz="1600" baseline="0" dirty="0"/>
                        <a:t> are not collected by the Census</a:t>
                      </a:r>
                    </a:p>
                    <a:p>
                      <a:pPr indent="-388322">
                        <a:buFont typeface="Arial" panose="020B0604020202020204" pitchFamily="34" charset="0"/>
                        <a:buChar char="•"/>
                      </a:pPr>
                      <a:r>
                        <a:rPr lang="en-GB" sz="1600" baseline="0" dirty="0"/>
                        <a:t>Correct levels make management of courses </a:t>
                      </a:r>
                      <a:r>
                        <a:rPr lang="en-GB" sz="2000" b="1" baseline="0" dirty="0"/>
                        <a:t>a lot </a:t>
                      </a:r>
                      <a:r>
                        <a:rPr lang="en-GB" sz="1600" baseline="0" dirty="0"/>
                        <a:t>easier</a:t>
                      </a:r>
                    </a:p>
                    <a:p>
                      <a:pPr marL="0" indent="0">
                        <a:buFont typeface="Arial" panose="020B0604020202020204" pitchFamily="34" charset="0"/>
                        <a:buNone/>
                      </a:pPr>
                      <a:endParaRPr lang="en-GB" sz="1600" baseline="0" dirty="0"/>
                    </a:p>
                    <a:p>
                      <a:pPr marL="342900" lvl="0" indent="-342900">
                        <a:buFont typeface="Arial" panose="020B0604020202020204" pitchFamily="34" charset="0"/>
                        <a:buChar char="•"/>
                      </a:pPr>
                      <a:r>
                        <a:rPr lang="en-GB" sz="1600" baseline="0" dirty="0"/>
                        <a:t>Importing any new levels into Nova-T6 and then exporting classes with this level </a:t>
                      </a:r>
                      <a:r>
                        <a:rPr lang="en-GB" sz="1600" b="1" u="sng" dirty="0">
                          <a:solidFill>
                            <a:srgbClr val="339933"/>
                          </a:solidFill>
                        </a:rPr>
                        <a:t>before the start </a:t>
                      </a:r>
                      <a:r>
                        <a:rPr lang="en-GB" sz="1600" dirty="0"/>
                        <a:t>of Academic Year 2022/2023 creates different courses for the old and new levels for a subject,</a:t>
                      </a:r>
                      <a:r>
                        <a:rPr lang="en-GB" sz="1600" baseline="0" dirty="0"/>
                        <a:t> which means:</a:t>
                      </a:r>
                      <a:endParaRPr lang="en-GB" sz="1600" dirty="0"/>
                    </a:p>
                    <a:p>
                      <a:pPr marL="1200150" lvl="2" indent="-285750">
                        <a:buFont typeface="Arial" panose="020B0604020202020204" pitchFamily="34" charset="0"/>
                        <a:buChar char="•"/>
                      </a:pPr>
                      <a:r>
                        <a:rPr lang="en-GB" sz="1600" kern="1200" dirty="0">
                          <a:solidFill>
                            <a:schemeClr val="accent4"/>
                          </a:solidFill>
                          <a:latin typeface="+mn-lt"/>
                          <a:ea typeface="+mn-ea"/>
                          <a:cs typeface="+mn-cs"/>
                        </a:rPr>
                        <a:t>classes are linked automatically to the right courses</a:t>
                      </a:r>
                    </a:p>
                    <a:p>
                      <a:pPr marL="1200150" lvl="2" indent="-285750">
                        <a:buFont typeface="Arial" panose="020B0604020202020204" pitchFamily="34" charset="0"/>
                        <a:buChar char="•"/>
                      </a:pPr>
                      <a:r>
                        <a:rPr lang="en-GB" sz="1600" kern="1200" dirty="0">
                          <a:solidFill>
                            <a:schemeClr val="accent4"/>
                          </a:solidFill>
                          <a:latin typeface="+mn-lt"/>
                          <a:ea typeface="+mn-ea"/>
                          <a:cs typeface="+mn-cs"/>
                        </a:rPr>
                        <a:t>the appropriate QN can be indicated for the course</a:t>
                      </a:r>
                    </a:p>
                    <a:p>
                      <a:pPr marL="1200150" lvl="2" indent="-285750">
                        <a:buFont typeface="Arial" panose="020B0604020202020204" pitchFamily="34" charset="0"/>
                        <a:buChar char="•"/>
                      </a:pPr>
                      <a:r>
                        <a:rPr lang="en-GB" sz="1600" kern="1200" dirty="0">
                          <a:solidFill>
                            <a:schemeClr val="accent4"/>
                          </a:solidFill>
                          <a:latin typeface="+mn-lt"/>
                          <a:ea typeface="+mn-ea"/>
                          <a:cs typeface="+mn-cs"/>
                        </a:rPr>
                        <a:t>the appropriate Exam Award can be indicated for the course.</a:t>
                      </a:r>
                    </a:p>
                    <a:p>
                      <a:pPr marL="457200" lvl="1" indent="0">
                        <a:buFont typeface="Arial" panose="020B0604020202020204" pitchFamily="34" charset="0"/>
                        <a:buNone/>
                      </a:pPr>
                      <a:endParaRPr lang="en-GB" sz="1600" kern="1200" dirty="0">
                        <a:solidFill>
                          <a:schemeClr val="accent4"/>
                        </a:solidFill>
                        <a:latin typeface="+mn-lt"/>
                        <a:ea typeface="+mn-ea"/>
                        <a:cs typeface="+mn-cs"/>
                      </a:endParaRPr>
                    </a:p>
                    <a:p>
                      <a:pPr marL="325304" lvl="1" indent="-342900">
                        <a:buFont typeface="Arial" panose="020B0604020202020204" pitchFamily="34" charset="0"/>
                        <a:buChar char="•"/>
                      </a:pPr>
                      <a:r>
                        <a:rPr lang="en-GB" sz="1600" i="1" dirty="0"/>
                        <a:t>If schools do not make use of a new Level for export from Nova-T6 to SIMS, a new course can be manually created but links to automatic updates will be lost.</a:t>
                      </a:r>
                      <a:endParaRPr lang="en-GB" sz="1600" b="1" dirty="0">
                        <a:solidFill>
                          <a:srgbClr val="00B050"/>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2089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304800" y="329832"/>
            <a:ext cx="8610600" cy="1041797"/>
          </a:xfrm>
          <a:prstGeom prst="rect">
            <a:avLst/>
          </a:prstGeom>
          <a:noFill/>
          <a:ln>
            <a:noFill/>
          </a:ln>
        </p:spPr>
        <p:txBody>
          <a:bodyPr wrap="square" lIns="56362" tIns="28181" rIns="619978" bIns="28181">
            <a:spAutoFit/>
          </a:bodyPr>
          <a:lstStyle/>
          <a:p>
            <a:pPr algn="ctr">
              <a:spcBef>
                <a:spcPct val="50000"/>
              </a:spcBef>
            </a:pPr>
            <a:r>
              <a:rPr lang="en-US" sz="3200" b="1" dirty="0">
                <a:latin typeface="+mj-lt"/>
              </a:rPr>
              <a:t>Course Levels, Course Management and Exams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43425"/>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668375824"/>
              </p:ext>
            </p:extLst>
          </p:nvPr>
        </p:nvGraphicFramePr>
        <p:xfrm>
          <a:off x="266700" y="1806287"/>
          <a:ext cx="8610600" cy="1862840"/>
        </p:xfrm>
        <a:graphic>
          <a:graphicData uri="http://schemas.openxmlformats.org/drawingml/2006/table">
            <a:tbl>
              <a:tblPr bandRow="1">
                <a:tableStyleId>{BC89EF96-8CEA-46FF-86C4-4CE0E7609802}</a:tableStyleId>
              </a:tblPr>
              <a:tblGrid>
                <a:gridCol w="8610600">
                  <a:extLst>
                    <a:ext uri="{9D8B030D-6E8A-4147-A177-3AD203B41FA5}">
                      <a16:colId xmlns:a16="http://schemas.microsoft.com/office/drawing/2014/main" val="20000"/>
                    </a:ext>
                  </a:extLst>
                </a:gridCol>
              </a:tblGrid>
              <a:tr h="338840">
                <a:tc>
                  <a:txBody>
                    <a:bodyPr/>
                    <a:lstStyle/>
                    <a:p>
                      <a:r>
                        <a:rPr lang="en-GB" sz="1400" b="1" dirty="0"/>
                        <a:t>GCE2Y – 2 year A level</a:t>
                      </a:r>
                    </a:p>
                  </a:txBody>
                  <a:tcPr>
                    <a:solidFill>
                      <a:srgbClr val="92D050">
                        <a:alpha val="48000"/>
                      </a:srgbClr>
                    </a:solidFill>
                  </a:tcPr>
                </a:tc>
                <a:extLst>
                  <a:ext uri="{0D108BD9-81ED-4DB2-BD59-A6C34878D82A}">
                    <a16:rowId xmlns:a16="http://schemas.microsoft.com/office/drawing/2014/main" val="10000"/>
                  </a:ext>
                </a:extLst>
              </a:tr>
              <a:tr h="201932">
                <a:tc>
                  <a:txBody>
                    <a:bodyPr/>
                    <a:lstStyle/>
                    <a:p>
                      <a:pPr lvl="0"/>
                      <a:r>
                        <a:rPr lang="en-GB" sz="1400" dirty="0"/>
                        <a:t>GCE Advanced 2 Year course</a:t>
                      </a:r>
                    </a:p>
                  </a:txBody>
                  <a:tcPr/>
                </a:tc>
                <a:extLst>
                  <a:ext uri="{0D108BD9-81ED-4DB2-BD59-A6C34878D82A}">
                    <a16:rowId xmlns:a16="http://schemas.microsoft.com/office/drawing/2014/main" val="10001"/>
                  </a:ext>
                </a:extLst>
              </a:tr>
              <a:tr h="201932">
                <a:tc>
                  <a:txBody>
                    <a:bodyPr/>
                    <a:lstStyle/>
                    <a:p>
                      <a:r>
                        <a:rPr lang="en-GB" sz="1400" b="1" dirty="0"/>
                        <a:t>GCAS1 – 1 year co-teachable AS level</a:t>
                      </a:r>
                    </a:p>
                  </a:txBody>
                  <a:tcPr>
                    <a:solidFill>
                      <a:srgbClr val="92D050">
                        <a:alpha val="48000"/>
                      </a:srgbClr>
                    </a:solidFill>
                  </a:tcPr>
                </a:tc>
                <a:extLst>
                  <a:ext uri="{0D108BD9-81ED-4DB2-BD59-A6C34878D82A}">
                    <a16:rowId xmlns:a16="http://schemas.microsoft.com/office/drawing/2014/main" val="10002"/>
                  </a:ext>
                </a:extLst>
              </a:tr>
              <a:tr h="201932">
                <a:tc>
                  <a:txBody>
                    <a:bodyPr/>
                    <a:lstStyle/>
                    <a:p>
                      <a:pPr lvl="0"/>
                      <a:r>
                        <a:rPr lang="en-GB" sz="1400" baseline="0" dirty="0"/>
                        <a:t>GCE Advanced Subsidiary Revised</a:t>
                      </a:r>
                    </a:p>
                  </a:txBody>
                  <a:tcPr/>
                </a:tc>
                <a:extLst>
                  <a:ext uri="{0D108BD9-81ED-4DB2-BD59-A6C34878D82A}">
                    <a16:rowId xmlns:a16="http://schemas.microsoft.com/office/drawing/2014/main" val="10003"/>
                  </a:ext>
                </a:extLst>
              </a:tr>
              <a:tr h="219436">
                <a:tc>
                  <a:txBody>
                    <a:bodyPr/>
                    <a:lstStyle/>
                    <a:p>
                      <a:pPr lvl="0"/>
                      <a:r>
                        <a:rPr lang="en-GB" sz="1400" b="1" baseline="0" dirty="0"/>
                        <a:t>GCSNF – 2 year GCSE</a:t>
                      </a:r>
                    </a:p>
                  </a:txBody>
                  <a:tcPr>
                    <a:solidFill>
                      <a:srgbClr val="92D050">
                        <a:alpha val="50000"/>
                      </a:srgbClr>
                    </a:solidFill>
                  </a:tcPr>
                </a:tc>
                <a:extLst>
                  <a:ext uri="{0D108BD9-81ED-4DB2-BD59-A6C34878D82A}">
                    <a16:rowId xmlns:a16="http://schemas.microsoft.com/office/drawing/2014/main" val="10004"/>
                  </a:ext>
                </a:extLst>
              </a:tr>
              <a:tr h="0">
                <a:tc>
                  <a:txBody>
                    <a:bodyPr/>
                    <a:lstStyle/>
                    <a:p>
                      <a:pPr lvl="0"/>
                      <a:r>
                        <a:rPr lang="en-GB" sz="1400" baseline="0" dirty="0"/>
                        <a:t>GCSE Full Course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97189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t>Running the Census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4529138"/>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BEB734B-35DE-4FD0-8B3B-193243BFA3A6}"/>
              </a:ext>
            </a:extLst>
          </p:cNvPr>
          <p:cNvSpPr txBox="1"/>
          <p:nvPr/>
        </p:nvSpPr>
        <p:spPr>
          <a:xfrm>
            <a:off x="233916" y="1503720"/>
            <a:ext cx="1782210" cy="2308324"/>
          </a:xfrm>
          <a:prstGeom prst="rect">
            <a:avLst/>
          </a:prstGeom>
          <a:noFill/>
        </p:spPr>
        <p:txBody>
          <a:bodyPr wrap="square" rtlCol="0">
            <a:spAutoFit/>
          </a:bodyPr>
          <a:lstStyle/>
          <a:p>
            <a:r>
              <a:rPr lang="en-GB" dirty="0"/>
              <a:t>Ensure the </a:t>
            </a:r>
            <a:r>
              <a:rPr lang="en-GB" b="1" dirty="0">
                <a:solidFill>
                  <a:srgbClr val="339933"/>
                </a:solidFill>
              </a:rPr>
              <a:t>Populate planned end dates from course manager </a:t>
            </a:r>
            <a:r>
              <a:rPr lang="en-GB" dirty="0"/>
              <a:t>option is chosen.</a:t>
            </a:r>
          </a:p>
        </p:txBody>
      </p:sp>
      <p:sp>
        <p:nvSpPr>
          <p:cNvPr id="4" name="Flowchart: Connector 3">
            <a:extLst>
              <a:ext uri="{FF2B5EF4-FFF2-40B4-BE49-F238E27FC236}">
                <a16:creationId xmlns:a16="http://schemas.microsoft.com/office/drawing/2014/main" id="{7C5CE5A7-15A7-4424-8ABB-7A5E7E68E283}"/>
              </a:ext>
            </a:extLst>
          </p:cNvPr>
          <p:cNvSpPr/>
          <p:nvPr/>
        </p:nvSpPr>
        <p:spPr>
          <a:xfrm>
            <a:off x="2371060" y="1743740"/>
            <a:ext cx="74428" cy="74427"/>
          </a:xfrm>
          <a:prstGeom prst="flowChartConnector">
            <a:avLst/>
          </a:prstGeom>
          <a:solidFill>
            <a:schemeClr val="bg1"/>
          </a:solid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E84C8B9B-4A2D-4CE1-948C-7CF14EB775A5}"/>
              </a:ext>
            </a:extLst>
          </p:cNvPr>
          <p:cNvGrpSpPr/>
          <p:nvPr/>
        </p:nvGrpSpPr>
        <p:grpSpPr>
          <a:xfrm>
            <a:off x="2371059" y="1064318"/>
            <a:ext cx="4553424" cy="3423079"/>
            <a:chOff x="2371059" y="1064318"/>
            <a:chExt cx="4553424" cy="3423079"/>
          </a:xfrm>
        </p:grpSpPr>
        <p:grpSp>
          <p:nvGrpSpPr>
            <p:cNvPr id="10" name="Group 9">
              <a:extLst>
                <a:ext uri="{FF2B5EF4-FFF2-40B4-BE49-F238E27FC236}">
                  <a16:creationId xmlns:a16="http://schemas.microsoft.com/office/drawing/2014/main" id="{BE991A88-FE79-4D1F-A1A5-E70E0BE6E391}"/>
                </a:ext>
              </a:extLst>
            </p:cNvPr>
            <p:cNvGrpSpPr/>
            <p:nvPr/>
          </p:nvGrpSpPr>
          <p:grpSpPr>
            <a:xfrm>
              <a:off x="2371060" y="1064318"/>
              <a:ext cx="4553423" cy="3423079"/>
              <a:chOff x="2371060" y="1064318"/>
              <a:chExt cx="4553423" cy="3423079"/>
            </a:xfrm>
          </p:grpSpPr>
          <p:pic>
            <p:nvPicPr>
              <p:cNvPr id="8" name="Picture 7">
                <a:extLst>
                  <a:ext uri="{FF2B5EF4-FFF2-40B4-BE49-F238E27FC236}">
                    <a16:creationId xmlns:a16="http://schemas.microsoft.com/office/drawing/2014/main" id="{A3C48182-DBDD-4187-BFED-6E3E6F9F654F}"/>
                  </a:ext>
                </a:extLst>
              </p:cNvPr>
              <p:cNvPicPr>
                <a:picLocks noChangeAspect="1"/>
              </p:cNvPicPr>
              <p:nvPr/>
            </p:nvPicPr>
            <p:blipFill>
              <a:blip r:embed="rId4"/>
              <a:stretch>
                <a:fillRect/>
              </a:stretch>
            </p:blipFill>
            <p:spPr>
              <a:xfrm>
                <a:off x="2371061" y="1064318"/>
                <a:ext cx="4553422" cy="3423079"/>
              </a:xfrm>
              <a:prstGeom prst="rect">
                <a:avLst/>
              </a:prstGeom>
            </p:spPr>
          </p:pic>
          <p:pic>
            <p:nvPicPr>
              <p:cNvPr id="9" name="Picture 8">
                <a:extLst>
                  <a:ext uri="{FF2B5EF4-FFF2-40B4-BE49-F238E27FC236}">
                    <a16:creationId xmlns:a16="http://schemas.microsoft.com/office/drawing/2014/main" id="{7FA02451-9428-4A15-8B3D-43F6DF8C98E5}"/>
                  </a:ext>
                </a:extLst>
              </p:cNvPr>
              <p:cNvPicPr>
                <a:picLocks noChangeAspect="1"/>
              </p:cNvPicPr>
              <p:nvPr/>
            </p:nvPicPr>
            <p:blipFill>
              <a:blip r:embed="rId5"/>
              <a:stretch>
                <a:fillRect/>
              </a:stretch>
            </p:blipFill>
            <p:spPr>
              <a:xfrm>
                <a:off x="2371060" y="1086914"/>
                <a:ext cx="4553422" cy="1109145"/>
              </a:xfrm>
              <a:prstGeom prst="rect">
                <a:avLst/>
              </a:prstGeom>
            </p:spPr>
          </p:pic>
        </p:grpSp>
        <p:sp>
          <p:nvSpPr>
            <p:cNvPr id="7" name="Oval 6">
              <a:extLst>
                <a:ext uri="{FF2B5EF4-FFF2-40B4-BE49-F238E27FC236}">
                  <a16:creationId xmlns:a16="http://schemas.microsoft.com/office/drawing/2014/main" id="{185B9A14-F070-46E7-A58E-C61AFA3B8CB2}"/>
                </a:ext>
              </a:extLst>
            </p:cNvPr>
            <p:cNvSpPr/>
            <p:nvPr/>
          </p:nvSpPr>
          <p:spPr>
            <a:xfrm>
              <a:off x="2371059" y="1338809"/>
              <a:ext cx="2328356" cy="941520"/>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9933"/>
                </a:solidFill>
              </a:endParaRPr>
            </a:p>
          </p:txBody>
        </p:sp>
      </p:grpSp>
      <p:pic>
        <p:nvPicPr>
          <p:cNvPr id="12" name="Picture 11">
            <a:extLst>
              <a:ext uri="{FF2B5EF4-FFF2-40B4-BE49-F238E27FC236}">
                <a16:creationId xmlns:a16="http://schemas.microsoft.com/office/drawing/2014/main" id="{73D03C29-586B-4588-A5ED-57F857B03D80}"/>
              </a:ext>
            </a:extLst>
          </p:cNvPr>
          <p:cNvPicPr>
            <a:picLocks noChangeAspect="1"/>
          </p:cNvPicPr>
          <p:nvPr/>
        </p:nvPicPr>
        <p:blipFill>
          <a:blip r:embed="rId6"/>
          <a:stretch>
            <a:fillRect/>
          </a:stretch>
        </p:blipFill>
        <p:spPr>
          <a:xfrm>
            <a:off x="2379639" y="2280329"/>
            <a:ext cx="4553423" cy="2248809"/>
          </a:xfrm>
          <a:prstGeom prst="rect">
            <a:avLst/>
          </a:prstGeom>
        </p:spPr>
      </p:pic>
    </p:spTree>
    <p:extLst>
      <p:ext uri="{BB962C8B-B14F-4D97-AF65-F5344CB8AC3E}">
        <p14:creationId xmlns:p14="http://schemas.microsoft.com/office/powerpoint/2010/main" val="1185436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857250"/>
          </a:xfrm>
        </p:spPr>
        <p:txBody>
          <a:bodyPr/>
          <a:lstStyle/>
          <a:p>
            <a:r>
              <a:rPr lang="en-GB" sz="3200" b="1" dirty="0"/>
              <a:t>Useful Links</a:t>
            </a:r>
          </a:p>
        </p:txBody>
      </p:sp>
      <p:sp>
        <p:nvSpPr>
          <p:cNvPr id="3" name="Content Placeholder 2"/>
          <p:cNvSpPr>
            <a:spLocks noGrp="1"/>
          </p:cNvSpPr>
          <p:nvPr>
            <p:ph idx="1"/>
          </p:nvPr>
        </p:nvSpPr>
        <p:spPr>
          <a:xfrm>
            <a:off x="131618" y="1022349"/>
            <a:ext cx="8853055" cy="3605069"/>
          </a:xfrm>
        </p:spPr>
        <p:txBody>
          <a:bodyPr>
            <a:normAutofit lnSpcReduction="10000"/>
          </a:bodyPr>
          <a:lstStyle/>
          <a:p>
            <a:r>
              <a:rPr lang="en-GB" sz="2000" dirty="0"/>
              <a:t>Completing the School Census DfE Guide:</a:t>
            </a:r>
          </a:p>
          <a:p>
            <a:pPr marL="400050" lvl="1" indent="0">
              <a:buNone/>
            </a:pPr>
            <a:r>
              <a:rPr lang="en-GB" sz="1600" dirty="0">
                <a:solidFill>
                  <a:srgbClr val="339933"/>
                </a:solidFill>
                <a:hlinkClick r:id="rId3">
                  <a:extLst>
                    <a:ext uri="{A12FA001-AC4F-418D-AE19-62706E023703}">
                      <ahyp:hlinkClr xmlns:ahyp="http://schemas.microsoft.com/office/drawing/2018/hyperlinkcolor" val="tx"/>
                    </a:ext>
                  </a:extLst>
                </a:hlinkClick>
              </a:rPr>
              <a:t>https://www.gov.uk/guidance/complete-the-school-census</a:t>
            </a:r>
            <a:endParaRPr lang="en-GB" sz="1600" dirty="0">
              <a:solidFill>
                <a:srgbClr val="339933"/>
              </a:solidFill>
            </a:endParaRPr>
          </a:p>
          <a:p>
            <a:r>
              <a:rPr lang="en-GB" sz="2000" dirty="0"/>
              <a:t>Post 16 School Census Interactive Tool 2023 to 2024</a:t>
            </a:r>
          </a:p>
          <a:p>
            <a:pPr marL="360363" indent="0">
              <a:buNone/>
            </a:pPr>
            <a:r>
              <a:rPr lang="en-GB" sz="1600" dirty="0">
                <a:solidFill>
                  <a:srgbClr val="339933"/>
                </a:solidFill>
                <a:latin typeface="+mj-lt"/>
                <a:hlinkClick r:id="rId4">
                  <a:extLst>
                    <a:ext uri="{A12FA001-AC4F-418D-AE19-62706E023703}">
                      <ahyp:hlinkClr xmlns:ahyp="http://schemas.microsoft.com/office/drawing/2018/hyperlinkcolor" val="tx"/>
                    </a:ext>
                  </a:extLst>
                </a:hlinkClick>
              </a:rPr>
              <a:t>https://www.gov.uk/government/publications/</a:t>
            </a:r>
            <a:r>
              <a:rPr lang="en-GB" sz="1600" u="sng" dirty="0">
                <a:solidFill>
                  <a:srgbClr val="339933"/>
                </a:solidFill>
                <a:latin typeface="+mj-lt"/>
                <a:hlinkClick r:id="rId4">
                  <a:extLst>
                    <a:ext uri="{A12FA001-AC4F-418D-AE19-62706E023703}">
                      <ahyp:hlinkClr xmlns:ahyp="http://schemas.microsoft.com/office/drawing/2018/hyperlinkcolor" val="tx"/>
                    </a:ext>
                  </a:extLst>
                </a:hlinkClick>
              </a:rPr>
              <a:t>interactive-post-16-school-census-</a:t>
            </a:r>
            <a:r>
              <a:rPr lang="en-GB" sz="1600" u="sng" dirty="0">
                <a:solidFill>
                  <a:srgbClr val="339933"/>
                </a:solidFill>
                <a:latin typeface="+mj-lt"/>
              </a:rPr>
              <a:t>tool-2023-to-2024</a:t>
            </a:r>
          </a:p>
          <a:p>
            <a:r>
              <a:rPr lang="en-GB" sz="2000" dirty="0"/>
              <a:t>ESFA Funding Guidance:</a:t>
            </a:r>
          </a:p>
          <a:p>
            <a:pPr marL="400050" lvl="1" indent="0">
              <a:buNone/>
            </a:pPr>
            <a:r>
              <a:rPr lang="en-GB" sz="1600" dirty="0">
                <a:solidFill>
                  <a:srgbClr val="339933"/>
                </a:solidFill>
                <a:hlinkClick r:id="rId5">
                  <a:extLst>
                    <a:ext uri="{A12FA001-AC4F-418D-AE19-62706E023703}">
                      <ahyp:hlinkClr xmlns:ahyp="http://schemas.microsoft.com/office/drawing/2018/hyperlinkcolor" val="tx"/>
                    </a:ext>
                  </a:extLst>
                </a:hlinkClick>
              </a:rPr>
              <a:t>https://www.gov.uk/guidance/16-to-19-education-funding-guidance</a:t>
            </a:r>
            <a:endParaRPr lang="en-GB" sz="1600" dirty="0">
              <a:solidFill>
                <a:srgbClr val="339933"/>
              </a:solidFill>
            </a:endParaRPr>
          </a:p>
          <a:p>
            <a:pPr>
              <a:buFont typeface="Arial" panose="020B0604020202020204" pitchFamily="34" charset="0"/>
              <a:buChar char="•"/>
            </a:pPr>
            <a:r>
              <a:rPr lang="en-GB" sz="2000" dirty="0"/>
              <a:t>DfE QAN Web Service(QWS):</a:t>
            </a:r>
          </a:p>
          <a:p>
            <a:pPr marL="400050" lvl="1" indent="0">
              <a:buNone/>
            </a:pPr>
            <a:r>
              <a:rPr lang="en-GB" sz="1600" dirty="0">
                <a:solidFill>
                  <a:srgbClr val="339933"/>
                </a:solidFill>
                <a:hlinkClick r:id="rId6">
                  <a:extLst>
                    <a:ext uri="{A12FA001-AC4F-418D-AE19-62706E023703}">
                      <ahyp:hlinkClr xmlns:ahyp="http://schemas.microsoft.com/office/drawing/2018/hyperlinkcolor" val="tx"/>
                    </a:ext>
                  </a:extLst>
                </a:hlinkClick>
              </a:rPr>
              <a:t>https://collectdata.education.gov.uk/qwsweb/default.aspx</a:t>
            </a:r>
            <a:endParaRPr lang="en-GB" sz="1600" dirty="0">
              <a:solidFill>
                <a:srgbClr val="339933"/>
              </a:solidFill>
            </a:endParaRPr>
          </a:p>
          <a:p>
            <a:pPr marL="342900" lvl="1" indent="-342900">
              <a:lnSpc>
                <a:spcPct val="150000"/>
              </a:lnSpc>
              <a:buFont typeface="Arial" panose="020B0604020202020204" pitchFamily="34" charset="0"/>
              <a:buChar char="•"/>
            </a:pPr>
            <a:r>
              <a:rPr lang="en-GB" sz="2000" dirty="0"/>
              <a:t>Funding Education for 16 to 19 year olds  </a:t>
            </a:r>
            <a:r>
              <a:rPr lang="en-GB" sz="1600" u="sng" dirty="0">
                <a:solidFill>
                  <a:srgbClr val="339933"/>
                </a:solidFill>
                <a:hlinkClick r:id="rId7">
                  <a:extLst>
                    <a:ext uri="{A12FA001-AC4F-418D-AE19-62706E023703}">
                      <ahyp:hlinkClr xmlns:ahyp="http://schemas.microsoft.com/office/drawing/2018/hyperlinkcolor" val="tx"/>
                    </a:ext>
                  </a:extLst>
                </a:hlinkClick>
              </a:rPr>
              <a:t>https://www.gov.uk/government/collections/funding-education-for-16-to-19-year-olds</a:t>
            </a:r>
            <a:endParaRPr lang="en-GB" sz="1600" u="sng" dirty="0">
              <a:solidFill>
                <a:srgbClr val="339933"/>
              </a:solidFill>
            </a:endParaRPr>
          </a:p>
          <a:p>
            <a:pPr marL="457200" lvl="1" indent="0">
              <a:buNone/>
            </a:pPr>
            <a:endParaRPr lang="en-GB" sz="1600" dirty="0"/>
          </a:p>
          <a:p>
            <a:pPr marL="400050" lvl="1" indent="0">
              <a:buNone/>
            </a:pPr>
            <a:endParaRPr lang="en-GB" sz="1600" dirty="0"/>
          </a:p>
          <a:p>
            <a:pPr marL="457200" lvl="1" indent="0">
              <a:buNone/>
            </a:pPr>
            <a:endParaRPr lang="en-GB" sz="2000" dirty="0"/>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2652" y="4575805"/>
            <a:ext cx="796098" cy="4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71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405856" y="337001"/>
            <a:ext cx="8229600" cy="686216"/>
          </a:xfrm>
        </p:spPr>
        <p:txBody>
          <a:bodyPr anchor="t"/>
          <a:lstStyle/>
          <a:p>
            <a:pPr eaLnBrk="1" hangingPunct="1"/>
            <a:r>
              <a:rPr lang="en-GB" sz="3200" b="1" dirty="0"/>
              <a:t>Workshop Format</a:t>
            </a:r>
          </a:p>
        </p:txBody>
      </p:sp>
      <p:cxnSp>
        <p:nvCxnSpPr>
          <p:cNvPr id="6" name="Straight Connector 5"/>
          <p:cNvCxnSpPr/>
          <p:nvPr/>
        </p:nvCxnSpPr>
        <p:spPr>
          <a:xfrm>
            <a:off x="0" y="1023217"/>
            <a:ext cx="0" cy="3190875"/>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65650"/>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66ABBF8-AA99-40D1-82A5-375981222095}"/>
              </a:ext>
            </a:extLst>
          </p:cNvPr>
          <p:cNvSpPr txBox="1"/>
          <p:nvPr/>
        </p:nvSpPr>
        <p:spPr>
          <a:xfrm>
            <a:off x="645888" y="1300621"/>
            <a:ext cx="7714342" cy="1077218"/>
          </a:xfrm>
          <a:prstGeom prst="rect">
            <a:avLst/>
          </a:prstGeom>
          <a:noFill/>
        </p:spPr>
        <p:txBody>
          <a:bodyPr wrap="square" rtlCol="0">
            <a:spAutoFit/>
          </a:bodyPr>
          <a:lstStyle/>
          <a:p>
            <a:r>
              <a:rPr lang="en-GB" sz="2400" b="1" dirty="0"/>
              <a:t>Presentation - </a:t>
            </a:r>
            <a:r>
              <a:rPr lang="en-GB" sz="2400" dirty="0"/>
              <a:t> </a:t>
            </a:r>
            <a:r>
              <a:rPr lang="en-GB" sz="2000" dirty="0"/>
              <a:t>discussing the elements comprising Post 16 Learning Aims and how other data areas impact on these Learning Aims and thereafter the Autumn Census return </a:t>
            </a:r>
          </a:p>
        </p:txBody>
      </p:sp>
      <p:sp>
        <p:nvSpPr>
          <p:cNvPr id="5" name="TextBox 4">
            <a:extLst>
              <a:ext uri="{FF2B5EF4-FFF2-40B4-BE49-F238E27FC236}">
                <a16:creationId xmlns:a16="http://schemas.microsoft.com/office/drawing/2014/main" id="{BD86A66F-A47B-4AEB-ABC3-6BE495AF8E61}"/>
              </a:ext>
            </a:extLst>
          </p:cNvPr>
          <p:cNvSpPr txBox="1"/>
          <p:nvPr/>
        </p:nvSpPr>
        <p:spPr>
          <a:xfrm>
            <a:off x="686030" y="3010079"/>
            <a:ext cx="7771940" cy="769441"/>
          </a:xfrm>
          <a:prstGeom prst="rect">
            <a:avLst/>
          </a:prstGeom>
          <a:noFill/>
        </p:spPr>
        <p:txBody>
          <a:bodyPr wrap="square" rtlCol="0">
            <a:spAutoFit/>
          </a:bodyPr>
          <a:lstStyle/>
          <a:p>
            <a:r>
              <a:rPr lang="en-GB" sz="2400" b="1" dirty="0"/>
              <a:t>Demonstration -</a:t>
            </a:r>
            <a:r>
              <a:rPr lang="en-GB" sz="2400" dirty="0"/>
              <a:t> </a:t>
            </a:r>
            <a:r>
              <a:rPr lang="en-GB" sz="2000" dirty="0"/>
              <a:t>in SIMS of Learning Aims elements and a census run </a:t>
            </a:r>
          </a:p>
        </p:txBody>
      </p:sp>
    </p:spTree>
    <p:extLst>
      <p:ext uri="{BB962C8B-B14F-4D97-AF65-F5344CB8AC3E}">
        <p14:creationId xmlns:p14="http://schemas.microsoft.com/office/powerpoint/2010/main" val="1059011566"/>
      </p:ext>
    </p:extLst>
  </p:cSld>
  <p:clrMapOvr>
    <a:masterClrMapping/>
  </p:clrMapOvr>
  <p:transition advTm="3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25" y="1232473"/>
            <a:ext cx="8743950" cy="3152491"/>
          </a:xfrm>
        </p:spPr>
        <p:txBody>
          <a:bodyPr/>
          <a:lstStyle/>
          <a:p>
            <a:r>
              <a:rPr lang="en-GB" sz="2000" dirty="0"/>
              <a:t>DfE Section 96 Qualifications (approved for funding):</a:t>
            </a:r>
          </a:p>
          <a:p>
            <a:pPr marL="400050" lvl="1" indent="0">
              <a:buNone/>
            </a:pPr>
            <a:r>
              <a:rPr lang="en-GB" sz="1600" dirty="0">
                <a:solidFill>
                  <a:srgbClr val="339933"/>
                </a:solidFill>
                <a:hlinkClick r:id="rId3">
                  <a:extLst>
                    <a:ext uri="{A12FA001-AC4F-418D-AE19-62706E023703}">
                      <ahyp:hlinkClr xmlns:ahyp="http://schemas.microsoft.com/office/drawing/2018/hyperlinkcolor" val="tx"/>
                    </a:ext>
                  </a:extLst>
                </a:hlinkClick>
              </a:rPr>
              <a:t>http://www.education.gov.uk/section96</a:t>
            </a:r>
            <a:endParaRPr lang="en-GB" sz="1600" dirty="0">
              <a:solidFill>
                <a:srgbClr val="339933"/>
              </a:solidFill>
            </a:endParaRPr>
          </a:p>
          <a:p>
            <a:r>
              <a:rPr lang="en-GB" sz="2000" dirty="0"/>
              <a:t>OFQUAL  - Register of Regulated Qualifications (Qualification hours):</a:t>
            </a:r>
          </a:p>
          <a:p>
            <a:pPr marL="400050" lvl="1" indent="0">
              <a:buNone/>
            </a:pPr>
            <a:r>
              <a:rPr lang="en-GB" sz="1600" dirty="0">
                <a:solidFill>
                  <a:srgbClr val="339933"/>
                </a:solidFill>
                <a:hlinkClick r:id="rId4">
                  <a:extLst>
                    <a:ext uri="{A12FA001-AC4F-418D-AE19-62706E023703}">
                      <ahyp:hlinkClr xmlns:ahyp="http://schemas.microsoft.com/office/drawing/2018/hyperlinkcolor" val="tx"/>
                    </a:ext>
                  </a:extLst>
                </a:hlinkClick>
              </a:rPr>
              <a:t>http://register.ofqual.gov.uk</a:t>
            </a:r>
            <a:endParaRPr lang="en-GB" sz="1600" dirty="0">
              <a:solidFill>
                <a:srgbClr val="339933"/>
              </a:solidFill>
            </a:endParaRPr>
          </a:p>
          <a:p>
            <a:r>
              <a:rPr lang="en-GB" sz="2000" dirty="0"/>
              <a:t>LARA – Learning Aim Reference Service:</a:t>
            </a:r>
          </a:p>
          <a:p>
            <a:pPr marL="400050" lvl="1" indent="0">
              <a:buNone/>
            </a:pPr>
            <a:r>
              <a:rPr lang="en-GB" sz="1600" dirty="0">
                <a:solidFill>
                  <a:srgbClr val="339933"/>
                </a:solidFill>
                <a:hlinkClick r:id="rId5">
                  <a:extLst>
                    <a:ext uri="{A12FA001-AC4F-418D-AE19-62706E023703}">
                      <ahyp:hlinkClr xmlns:ahyp="http://schemas.microsoft.com/office/drawing/2018/hyperlinkcolor" val="tx"/>
                    </a:ext>
                  </a:extLst>
                </a:hlinkClick>
              </a:rPr>
              <a:t>https://data.gov.uk/dataset/6f979630-d806-4641-9a89-acf1d3b66a31/learning-aim-reference-service</a:t>
            </a:r>
            <a:endParaRPr lang="en-GB" sz="1600" dirty="0">
              <a:solidFill>
                <a:srgbClr val="339933"/>
              </a:solidFill>
            </a:endParaRPr>
          </a:p>
          <a:p>
            <a:r>
              <a:rPr lang="en-GB" sz="2000" dirty="0"/>
              <a:t>UKRLP Website – UKPRN:</a:t>
            </a:r>
          </a:p>
          <a:p>
            <a:pPr marL="400050" lvl="1" indent="0">
              <a:buNone/>
            </a:pPr>
            <a:r>
              <a:rPr lang="en-GB" sz="1600" dirty="0">
                <a:solidFill>
                  <a:srgbClr val="339933"/>
                </a:solidFill>
                <a:hlinkClick r:id="rId6">
                  <a:extLst>
                    <a:ext uri="{A12FA001-AC4F-418D-AE19-62706E023703}">
                      <ahyp:hlinkClr xmlns:ahyp="http://schemas.microsoft.com/office/drawing/2018/hyperlinkcolor" val="tx"/>
                    </a:ext>
                  </a:extLst>
                </a:hlinkClick>
              </a:rPr>
              <a:t>https://www.ukrlp.co.uk</a:t>
            </a:r>
            <a:endParaRPr lang="en-GB" sz="1600" dirty="0">
              <a:solidFill>
                <a:srgbClr val="339933"/>
              </a:solidFill>
            </a:endParaRPr>
          </a:p>
          <a:p>
            <a:pPr marL="0" indent="0">
              <a:buNone/>
            </a:pPr>
            <a:endParaRPr lang="en-GB" sz="2400" dirty="0"/>
          </a:p>
        </p:txBody>
      </p:sp>
      <p:sp>
        <p:nvSpPr>
          <p:cNvPr id="4" name="Title 1"/>
          <p:cNvSpPr>
            <a:spLocks noGrp="1"/>
          </p:cNvSpPr>
          <p:nvPr>
            <p:ph type="title"/>
          </p:nvPr>
        </p:nvSpPr>
        <p:spPr>
          <a:xfrm>
            <a:off x="457200" y="260927"/>
            <a:ext cx="8229600" cy="857250"/>
          </a:xfrm>
        </p:spPr>
        <p:txBody>
          <a:bodyPr/>
          <a:lstStyle/>
          <a:p>
            <a:r>
              <a:rPr lang="en-GB" sz="3200" b="1" dirty="0"/>
              <a:t>Useful Links</a:t>
            </a:r>
          </a:p>
        </p:txBody>
      </p:sp>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7284" y="4566349"/>
            <a:ext cx="811466" cy="49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463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8" y="989013"/>
            <a:ext cx="8612187" cy="3965575"/>
          </a:xfrm>
        </p:spPr>
        <p:txBody>
          <a:bodyPr/>
          <a:lstStyle/>
          <a:p>
            <a:pPr marL="0" indent="0" algn="ctr" eaLnBrk="1" hangingPunct="1">
              <a:buNone/>
            </a:pPr>
            <a:endParaRPr lang="en-GB" sz="4800" dirty="0"/>
          </a:p>
          <a:p>
            <a:pPr marL="0" indent="0" algn="ctr" eaLnBrk="1" hangingPunct="1">
              <a:buNone/>
            </a:pPr>
            <a:r>
              <a:rPr lang="en-GB" sz="4800" dirty="0"/>
              <a:t>Let’s look at SIMS…</a:t>
            </a:r>
            <a:endParaRPr lang="en-GB" sz="4800"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288" y="4597400"/>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9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pPr algn="ctr"/>
            <a:r>
              <a:rPr lang="en-GB" sz="5400" dirty="0"/>
              <a:t>Any Questions?</a:t>
            </a:r>
          </a:p>
          <a:p>
            <a:pPr algn="ctr"/>
            <a:endParaRPr lang="en-GB" sz="5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338" y="4519613"/>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14689" y="3202285"/>
            <a:ext cx="5792033" cy="1077218"/>
          </a:xfrm>
          <a:prstGeom prst="rect">
            <a:avLst/>
          </a:prstGeom>
        </p:spPr>
        <p:txBody>
          <a:bodyPr wrap="square">
            <a:spAutoFit/>
          </a:bodyPr>
          <a:lstStyle/>
          <a:p>
            <a:pPr defTabSz="914400" fontAlgn="auto">
              <a:spcBef>
                <a:spcPts val="0"/>
              </a:spcBef>
              <a:spcAft>
                <a:spcPts val="0"/>
              </a:spcAft>
              <a:defRPr/>
            </a:pPr>
            <a:r>
              <a:rPr lang="en-GB" b="1" dirty="0"/>
              <a:t>Documentation available from:</a:t>
            </a:r>
          </a:p>
          <a:p>
            <a:pPr marL="285750" indent="-285750" defTabSz="914400" fontAlgn="auto">
              <a:spcBef>
                <a:spcPts val="0"/>
              </a:spcBef>
              <a:spcAft>
                <a:spcPts val="0"/>
              </a:spcAft>
              <a:buFont typeface="Arial" panose="020B0604020202020204" pitchFamily="34" charset="0"/>
              <a:buChar char="•"/>
              <a:defRPr/>
            </a:pPr>
            <a:r>
              <a:rPr lang="en-GB" sz="1400" b="1" dirty="0">
                <a:solidFill>
                  <a:srgbClr val="339933"/>
                </a:solidFill>
              </a:rPr>
              <a:t>MIDAS pages on WeLearn Portal (</a:t>
            </a:r>
            <a:r>
              <a:rPr lang="en-GB" sz="1400" b="1" dirty="0">
                <a:solidFill>
                  <a:srgbClr val="339933"/>
                </a:solidFill>
                <a:hlinkClick r:id="rId4">
                  <a:extLst>
                    <a:ext uri="{A12FA001-AC4F-418D-AE19-62706E023703}">
                      <ahyp:hlinkClr xmlns:ahyp="http://schemas.microsoft.com/office/drawing/2018/hyperlinkcolor" val="tx"/>
                    </a:ext>
                  </a:extLst>
                </a:hlinkClick>
              </a:rPr>
              <a:t>http://bit.ly/midaspages</a:t>
            </a:r>
            <a:r>
              <a:rPr lang="en-GB" sz="1400" b="1" dirty="0">
                <a:solidFill>
                  <a:srgbClr val="339933"/>
                </a:solidFill>
              </a:rPr>
              <a:t>)</a:t>
            </a:r>
          </a:p>
          <a:p>
            <a:pPr marL="285750" indent="-285750" defTabSz="914400" fontAlgn="auto">
              <a:spcBef>
                <a:spcPts val="0"/>
              </a:spcBef>
              <a:spcAft>
                <a:spcPts val="0"/>
              </a:spcAft>
              <a:buFont typeface="Arial" panose="020B0604020202020204" pitchFamily="34" charset="0"/>
              <a:buChar char="•"/>
              <a:defRPr/>
            </a:pPr>
            <a:r>
              <a:rPr lang="en-GB" sz="1400" b="1" dirty="0">
                <a:solidFill>
                  <a:srgbClr val="339933"/>
                </a:solidFill>
              </a:rPr>
              <a:t>Downloads Website (</a:t>
            </a:r>
            <a:r>
              <a:rPr lang="en-GB" sz="1400" b="1" dirty="0">
                <a:solidFill>
                  <a:srgbClr val="339933"/>
                </a:solidFill>
                <a:hlinkClick r:id="rId5">
                  <a:extLst>
                    <a:ext uri="{A12FA001-AC4F-418D-AE19-62706E023703}">
                      <ahyp:hlinkClr xmlns:ahyp="http://schemas.microsoft.com/office/drawing/2018/hyperlinkcolor" val="tx"/>
                    </a:ext>
                  </a:extLst>
                </a:hlinkClick>
              </a:rPr>
              <a:t>http://wsd.we-learn.com/downloads</a:t>
            </a:r>
            <a:r>
              <a:rPr lang="en-GB" sz="1400" b="1" dirty="0">
                <a:solidFill>
                  <a:srgbClr val="339933"/>
                </a:solidFill>
              </a:rPr>
              <a:t>)</a:t>
            </a:r>
          </a:p>
          <a:p>
            <a:pPr marL="285750" indent="-285750" defTabSz="914400" fontAlgn="auto">
              <a:spcBef>
                <a:spcPts val="0"/>
              </a:spcBef>
              <a:spcAft>
                <a:spcPts val="0"/>
              </a:spcAft>
              <a:buFont typeface="Arial" panose="020B0604020202020204" pitchFamily="34" charset="0"/>
              <a:buChar char="•"/>
              <a:defRPr/>
            </a:pPr>
            <a:endParaRPr lang="en-GB" b="1" dirty="0">
              <a:solidFill>
                <a:srgbClr val="00B050"/>
              </a:solidFill>
            </a:endParaRPr>
          </a:p>
        </p:txBody>
      </p:sp>
    </p:spTree>
    <p:extLst>
      <p:ext uri="{BB962C8B-B14F-4D97-AF65-F5344CB8AC3E}">
        <p14:creationId xmlns:p14="http://schemas.microsoft.com/office/powerpoint/2010/main" val="265862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8D2F-B708-4C3D-816D-DE5238C88068}"/>
              </a:ext>
            </a:extLst>
          </p:cNvPr>
          <p:cNvSpPr>
            <a:spLocks noGrp="1"/>
          </p:cNvSpPr>
          <p:nvPr>
            <p:ph type="title"/>
          </p:nvPr>
        </p:nvSpPr>
        <p:spPr>
          <a:xfrm>
            <a:off x="0" y="299357"/>
            <a:ext cx="8870347" cy="928742"/>
          </a:xfrm>
        </p:spPr>
        <p:txBody>
          <a:bodyPr/>
          <a:lstStyle/>
          <a:p>
            <a:r>
              <a:rPr lang="en-GB" sz="4000" dirty="0"/>
              <a:t>Autumn 2023 Census Dates</a:t>
            </a:r>
          </a:p>
        </p:txBody>
      </p:sp>
      <p:pic>
        <p:nvPicPr>
          <p:cNvPr id="3" name="Picture 2">
            <a:extLst>
              <a:ext uri="{FF2B5EF4-FFF2-40B4-BE49-F238E27FC236}">
                <a16:creationId xmlns:a16="http://schemas.microsoft.com/office/drawing/2014/main" id="{5936A614-1F82-4693-AE06-4E8CEF860272}"/>
              </a:ext>
            </a:extLst>
          </p:cNvPr>
          <p:cNvPicPr>
            <a:picLocks noChangeAspect="1"/>
          </p:cNvPicPr>
          <p:nvPr/>
        </p:nvPicPr>
        <p:blipFill>
          <a:blip r:embed="rId2"/>
          <a:stretch>
            <a:fillRect/>
          </a:stretch>
        </p:blipFill>
        <p:spPr>
          <a:xfrm>
            <a:off x="652919" y="1074343"/>
            <a:ext cx="7690147" cy="3438737"/>
          </a:xfrm>
          <a:prstGeom prst="rect">
            <a:avLst/>
          </a:prstGeom>
        </p:spPr>
      </p:pic>
    </p:spTree>
    <p:extLst>
      <p:ext uri="{BB962C8B-B14F-4D97-AF65-F5344CB8AC3E}">
        <p14:creationId xmlns:p14="http://schemas.microsoft.com/office/powerpoint/2010/main" val="189568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87036" y="415635"/>
            <a:ext cx="8859982" cy="857250"/>
          </a:xfrm>
        </p:spPr>
        <p:txBody>
          <a:bodyPr/>
          <a:lstStyle/>
          <a:p>
            <a:pPr eaLnBrk="1" hangingPunct="1"/>
            <a:r>
              <a:rPr lang="en-GB" sz="3200" b="1" dirty="0"/>
              <a:t>For which students is Post 16</a:t>
            </a:r>
            <a:br>
              <a:rPr lang="en-GB" sz="3200" b="1" dirty="0"/>
            </a:br>
            <a:r>
              <a:rPr lang="en-GB" sz="3200" b="1" dirty="0"/>
              <a:t> data collected?</a:t>
            </a:r>
          </a:p>
        </p:txBody>
      </p:sp>
      <p:sp>
        <p:nvSpPr>
          <p:cNvPr id="92162" name="Rectangle 3"/>
          <p:cNvSpPr>
            <a:spLocks noGrp="1" noChangeArrowheads="1"/>
          </p:cNvSpPr>
          <p:nvPr>
            <p:ph type="body" idx="1"/>
          </p:nvPr>
        </p:nvSpPr>
        <p:spPr>
          <a:xfrm>
            <a:off x="277091" y="1470314"/>
            <a:ext cx="8645236" cy="3181350"/>
          </a:xfrm>
        </p:spPr>
        <p:txBody>
          <a:bodyPr/>
          <a:lstStyle/>
          <a:p>
            <a:pPr eaLnBrk="1" hangingPunct="1">
              <a:lnSpc>
                <a:spcPct val="90000"/>
              </a:lnSpc>
            </a:pPr>
            <a:r>
              <a:rPr lang="en-GB" sz="2200" b="1" dirty="0"/>
              <a:t>Current Academic year 2023/24</a:t>
            </a:r>
          </a:p>
          <a:p>
            <a:pPr marL="457200" lvl="1" indent="0" eaLnBrk="1" hangingPunct="1">
              <a:lnSpc>
                <a:spcPct val="90000"/>
              </a:lnSpc>
              <a:buNone/>
            </a:pPr>
            <a:r>
              <a:rPr lang="en-GB" sz="1600" dirty="0"/>
              <a:t>Students who have been on roll at any point between </a:t>
            </a:r>
            <a:r>
              <a:rPr lang="en-GB" sz="1600" b="1" dirty="0"/>
              <a:t>01/08/2023 &amp; 05/10/2023 </a:t>
            </a:r>
            <a:r>
              <a:rPr lang="en-GB" sz="1600" dirty="0"/>
              <a:t>with a Learning Aim in National Curriculum Year 12 or above (regardless of the students age).</a:t>
            </a:r>
          </a:p>
          <a:p>
            <a:pPr marL="457200" lvl="1" indent="0" eaLnBrk="1" hangingPunct="1">
              <a:lnSpc>
                <a:spcPct val="90000"/>
              </a:lnSpc>
              <a:buNone/>
            </a:pPr>
            <a:endParaRPr lang="en-GB" sz="2000" b="1" dirty="0"/>
          </a:p>
          <a:p>
            <a:pPr marL="285750" eaLnBrk="1" hangingPunct="1">
              <a:lnSpc>
                <a:spcPct val="90000"/>
              </a:lnSpc>
            </a:pPr>
            <a:r>
              <a:rPr lang="en-GB" sz="2200" b="1" dirty="0"/>
              <a:t>Previous Academic year 2022/23</a:t>
            </a:r>
          </a:p>
          <a:p>
            <a:pPr marL="400050" lvl="1" indent="0" eaLnBrk="1" hangingPunct="1">
              <a:lnSpc>
                <a:spcPct val="90000"/>
              </a:lnSpc>
              <a:buNone/>
            </a:pPr>
            <a:r>
              <a:rPr lang="en-GB" sz="1600" dirty="0"/>
              <a:t>Students who have been on roll at any point between </a:t>
            </a:r>
            <a:r>
              <a:rPr lang="en-GB" sz="1600" b="1" dirty="0"/>
              <a:t>01/08/2022 &amp; 31/07/2023 </a:t>
            </a:r>
            <a:r>
              <a:rPr lang="en-GB" sz="1600" dirty="0"/>
              <a:t>with a Learning Aim in National Curriculum Year 12 or above (regardless of the students age).</a:t>
            </a:r>
          </a:p>
          <a:p>
            <a:pPr marL="400050" lvl="1" indent="0" eaLnBrk="1" hangingPunct="1">
              <a:lnSpc>
                <a:spcPct val="90000"/>
              </a:lnSpc>
              <a:buNone/>
            </a:pPr>
            <a:endParaRPr lang="en-GB" sz="1600" dirty="0"/>
          </a:p>
          <a:p>
            <a:pPr marL="179388" lvl="1" indent="0" eaLnBrk="1" hangingPunct="1">
              <a:lnSpc>
                <a:spcPct val="90000"/>
              </a:lnSpc>
              <a:buNone/>
            </a:pPr>
            <a:r>
              <a:rPr lang="en-GB" sz="1400" b="1" i="1" dirty="0">
                <a:solidFill>
                  <a:srgbClr val="C00000"/>
                </a:solidFill>
              </a:rPr>
              <a:t>IMPORTANT NOTE: Courses for students in Year 11 must be ended before the 1st August so that they are not confused with qualifications for Year 12 and above.</a:t>
            </a:r>
          </a:p>
          <a:p>
            <a:pPr lvl="1" indent="-342900" eaLnBrk="1" hangingPunct="1">
              <a:lnSpc>
                <a:spcPct val="90000"/>
              </a:lnSpc>
            </a:pPr>
            <a:endParaRPr lang="en-GB" sz="2000"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188" y="4549776"/>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767484"/>
          </a:xfrm>
        </p:spPr>
        <p:txBody>
          <a:bodyPr/>
          <a:lstStyle/>
          <a:p>
            <a:r>
              <a:rPr lang="en-GB" sz="3200" b="1" dirty="0"/>
              <a:t>What Learning Aims data is collected?</a:t>
            </a:r>
          </a:p>
        </p:txBody>
      </p:sp>
      <p:sp>
        <p:nvSpPr>
          <p:cNvPr id="3" name="Content Placeholder 2"/>
          <p:cNvSpPr>
            <a:spLocks noGrp="1"/>
          </p:cNvSpPr>
          <p:nvPr>
            <p:ph idx="1"/>
          </p:nvPr>
        </p:nvSpPr>
        <p:spPr>
          <a:xfrm>
            <a:off x="207819" y="1215840"/>
            <a:ext cx="8798090" cy="3730625"/>
          </a:xfrm>
        </p:spPr>
        <p:txBody>
          <a:bodyPr/>
          <a:lstStyle/>
          <a:p>
            <a:pPr eaLnBrk="1" hangingPunct="1">
              <a:lnSpc>
                <a:spcPct val="90000"/>
              </a:lnSpc>
            </a:pPr>
            <a:endParaRPr lang="en-GB" sz="1200" dirty="0"/>
          </a:p>
          <a:p>
            <a:pPr eaLnBrk="1" hangingPunct="1">
              <a:lnSpc>
                <a:spcPct val="90000"/>
              </a:lnSpc>
            </a:pPr>
            <a:r>
              <a:rPr lang="en-GB" sz="1600" dirty="0"/>
              <a:t>AO QN &amp; SCC – Where a result exists</a:t>
            </a:r>
          </a:p>
          <a:p>
            <a:pPr marL="0" indent="0" defTabSz="450850" eaLnBrk="1" hangingPunct="1">
              <a:lnSpc>
                <a:spcPct val="90000"/>
              </a:lnSpc>
              <a:buNone/>
            </a:pPr>
            <a:r>
              <a:rPr lang="en-GB" sz="1200" b="1" i="1" dirty="0">
                <a:solidFill>
                  <a:srgbClr val="7030A0"/>
                </a:solidFill>
              </a:rPr>
              <a:t>	Awarding Organisation Qualification Number &amp; Subject Classification Code formerly known as a Discount Code</a:t>
            </a:r>
          </a:p>
          <a:p>
            <a:pPr eaLnBrk="1" hangingPunct="1">
              <a:lnSpc>
                <a:spcPct val="90000"/>
              </a:lnSpc>
            </a:pPr>
            <a:endParaRPr lang="en-GB" sz="1000" dirty="0"/>
          </a:p>
          <a:p>
            <a:pPr eaLnBrk="1" hangingPunct="1">
              <a:lnSpc>
                <a:spcPct val="90000"/>
              </a:lnSpc>
            </a:pPr>
            <a:r>
              <a:rPr lang="en-GB" sz="1600" dirty="0"/>
              <a:t>QWS QN &amp; SCC - Where no result exists</a:t>
            </a:r>
          </a:p>
          <a:p>
            <a:pPr marL="0" indent="450850" eaLnBrk="1" hangingPunct="1">
              <a:lnSpc>
                <a:spcPct val="90000"/>
              </a:lnSpc>
              <a:buNone/>
            </a:pPr>
            <a:r>
              <a:rPr lang="en-GB" sz="1200" b="1" i="1" dirty="0">
                <a:solidFill>
                  <a:srgbClr val="7030A0"/>
                </a:solidFill>
              </a:rPr>
              <a:t>Qualification Accreditation Number &amp; Subject Classification Code formerly known as a Discount Code</a:t>
            </a:r>
          </a:p>
          <a:p>
            <a:pPr marL="0" indent="450850" eaLnBrk="1" hangingPunct="1">
              <a:lnSpc>
                <a:spcPct val="90000"/>
              </a:lnSpc>
              <a:buNone/>
            </a:pPr>
            <a:endParaRPr lang="en-GB" sz="1000" i="1" dirty="0">
              <a:solidFill>
                <a:srgbClr val="7030A0"/>
              </a:solidFill>
            </a:endParaRPr>
          </a:p>
          <a:p>
            <a:pPr eaLnBrk="1" hangingPunct="1">
              <a:lnSpc>
                <a:spcPct val="90000"/>
              </a:lnSpc>
            </a:pPr>
            <a:r>
              <a:rPr lang="en-GB" sz="1600" dirty="0"/>
              <a:t>Learning Aim Dates (Start date, Planned End date and Actual End date)</a:t>
            </a:r>
          </a:p>
          <a:p>
            <a:pPr eaLnBrk="1" hangingPunct="1">
              <a:lnSpc>
                <a:spcPct val="90000"/>
              </a:lnSpc>
            </a:pPr>
            <a:r>
              <a:rPr lang="en-GB" sz="1600" dirty="0"/>
              <a:t>Status of Learning Aim (Continuing, Transferred, Withdrawn)</a:t>
            </a:r>
          </a:p>
          <a:p>
            <a:pPr eaLnBrk="1" hangingPunct="1">
              <a:lnSpc>
                <a:spcPct val="90000"/>
              </a:lnSpc>
            </a:pPr>
            <a:r>
              <a:rPr lang="en-GB" sz="1600" dirty="0"/>
              <a:t>Withdrawal Reason </a:t>
            </a:r>
          </a:p>
          <a:p>
            <a:pPr eaLnBrk="1" hangingPunct="1">
              <a:lnSpc>
                <a:spcPct val="90000"/>
              </a:lnSpc>
            </a:pPr>
            <a:r>
              <a:rPr lang="en-GB" sz="1600" dirty="0">
                <a:sym typeface="Wingdings 2" pitchFamily="18" charset="2"/>
              </a:rPr>
              <a:t>Qualification &amp; Non qualification hours</a:t>
            </a:r>
          </a:p>
          <a:p>
            <a:pPr eaLnBrk="1" hangingPunct="1">
              <a:lnSpc>
                <a:spcPct val="90000"/>
              </a:lnSpc>
            </a:pPr>
            <a:r>
              <a:rPr lang="en-GB" sz="1600" dirty="0">
                <a:sym typeface="Wingdings 2" pitchFamily="18" charset="2"/>
              </a:rPr>
              <a:t>Core Learning Aim where applicable</a:t>
            </a:r>
          </a:p>
          <a:p>
            <a:pPr eaLnBrk="1" hangingPunct="1">
              <a:lnSpc>
                <a:spcPct val="90000"/>
              </a:lnSpc>
            </a:pPr>
            <a:endParaRPr lang="en-GB" sz="1800" dirty="0">
              <a:sym typeface="Wingdings 2" pitchFamily="18" charset="2"/>
            </a:endParaRPr>
          </a:p>
          <a:p>
            <a:pPr eaLnBrk="1" hangingPunct="1">
              <a:lnSpc>
                <a:spcPct val="90000"/>
              </a:lnSpc>
            </a:pPr>
            <a:endParaRPr lang="en-GB" dirty="0">
              <a:sym typeface="Wingdings 2" pitchFamily="18" charset="2"/>
            </a:endParaRPr>
          </a:p>
          <a:p>
            <a:pPr eaLnBrk="1" hangingPunct="1">
              <a:lnSpc>
                <a:spcPct val="90000"/>
              </a:lnSpc>
            </a:pPr>
            <a:endParaRPr lang="en-GB" sz="1800" dirty="0">
              <a:sym typeface="Wingdings 2" pitchFamily="18" charset="2"/>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813" y="4519613"/>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52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091"/>
            <a:ext cx="8229600" cy="767484"/>
          </a:xfrm>
        </p:spPr>
        <p:txBody>
          <a:bodyPr/>
          <a:lstStyle/>
          <a:p>
            <a:r>
              <a:rPr lang="en-GB" sz="3200" b="1" dirty="0"/>
              <a:t>What Learning Aims data is collected?</a:t>
            </a:r>
          </a:p>
        </p:txBody>
      </p:sp>
      <p:sp>
        <p:nvSpPr>
          <p:cNvPr id="3" name="Content Placeholder 2"/>
          <p:cNvSpPr>
            <a:spLocks noGrp="1"/>
          </p:cNvSpPr>
          <p:nvPr>
            <p:ph idx="1"/>
          </p:nvPr>
        </p:nvSpPr>
        <p:spPr>
          <a:xfrm>
            <a:off x="252846" y="1434235"/>
            <a:ext cx="8638308" cy="3255529"/>
          </a:xfrm>
        </p:spPr>
        <p:txBody>
          <a:bodyPr/>
          <a:lstStyle/>
          <a:p>
            <a:pPr eaLnBrk="1" hangingPunct="1">
              <a:lnSpc>
                <a:spcPct val="90000"/>
              </a:lnSpc>
            </a:pPr>
            <a:endParaRPr lang="en-GB" sz="1200" dirty="0">
              <a:sym typeface="Wingdings 2" pitchFamily="18" charset="2"/>
            </a:endParaRPr>
          </a:p>
          <a:p>
            <a:pPr eaLnBrk="1" hangingPunct="1">
              <a:lnSpc>
                <a:spcPct val="90000"/>
              </a:lnSpc>
            </a:pPr>
            <a:r>
              <a:rPr lang="en-GB" sz="1600" dirty="0">
                <a:sym typeface="Wingdings 2" pitchFamily="18" charset="2"/>
              </a:rPr>
              <a:t>Prior Attainment (</a:t>
            </a:r>
            <a:r>
              <a:rPr lang="en-GB" sz="1600" dirty="0"/>
              <a:t>English and Maths GCSE) – Current &amp; Previous academic year</a:t>
            </a:r>
          </a:p>
          <a:p>
            <a:pPr eaLnBrk="1" hangingPunct="1">
              <a:lnSpc>
                <a:spcPct val="90000"/>
              </a:lnSpc>
            </a:pPr>
            <a:r>
              <a:rPr lang="en-GB" sz="1600" dirty="0">
                <a:sym typeface="Wingdings 2" pitchFamily="18" charset="2"/>
              </a:rPr>
              <a:t>Employment Indicator</a:t>
            </a:r>
          </a:p>
          <a:p>
            <a:pPr eaLnBrk="1" hangingPunct="1">
              <a:lnSpc>
                <a:spcPct val="90000"/>
              </a:lnSpc>
            </a:pPr>
            <a:r>
              <a:rPr lang="en-GB" sz="1600" dirty="0">
                <a:sym typeface="Wingdings 2" pitchFamily="18" charset="2"/>
              </a:rPr>
              <a:t>Partner UKPRN (United Kingdom Provider Number)</a:t>
            </a:r>
          </a:p>
          <a:p>
            <a:pPr marL="342900" lvl="1" indent="-342900" eaLnBrk="1" hangingPunct="1">
              <a:lnSpc>
                <a:spcPct val="90000"/>
              </a:lnSpc>
              <a:buFontTx/>
              <a:buChar char="•"/>
            </a:pPr>
            <a:r>
              <a:rPr lang="en-GB" sz="1600" dirty="0"/>
              <a:t>Traineeship Details</a:t>
            </a:r>
          </a:p>
          <a:p>
            <a:pPr marL="342900" lvl="1" indent="-342900" eaLnBrk="1" hangingPunct="1">
              <a:lnSpc>
                <a:spcPct val="90000"/>
              </a:lnSpc>
              <a:buFontTx/>
              <a:buChar char="•"/>
            </a:pPr>
            <a:r>
              <a:rPr lang="en-GB" sz="1600" dirty="0"/>
              <a:t>Industry Placements, integral part of T Level programmes (Schools in receipt of Industry Placement Capacity &amp; Delivery Fund)</a:t>
            </a:r>
          </a:p>
          <a:p>
            <a:pPr eaLnBrk="1" hangingPunct="1">
              <a:lnSpc>
                <a:spcPct val="90000"/>
              </a:lnSpc>
            </a:pPr>
            <a:endParaRPr lang="en-GB" sz="1800" dirty="0">
              <a:sym typeface="Wingdings 2" pitchFamily="18" charset="2"/>
            </a:endParaRPr>
          </a:p>
          <a:p>
            <a:pPr marL="360363" indent="0" eaLnBrk="1" hangingPunct="1">
              <a:lnSpc>
                <a:spcPct val="90000"/>
              </a:lnSpc>
              <a:buNone/>
            </a:pPr>
            <a:r>
              <a:rPr lang="en-GB" sz="1400" b="1" i="1" dirty="0">
                <a:solidFill>
                  <a:srgbClr val="C00000"/>
                </a:solidFill>
                <a:sym typeface="Wingdings 2" pitchFamily="18" charset="2"/>
              </a:rPr>
              <a:t>NOTE: All Learning Aims are collected regardless of their duration, provided the dates are within the designated collection period of 01/08/2022 to 05/10/2023. </a:t>
            </a:r>
          </a:p>
          <a:p>
            <a:pPr marL="360363" indent="0" eaLnBrk="1" hangingPunct="1">
              <a:lnSpc>
                <a:spcPct val="90000"/>
              </a:lnSpc>
              <a:buNone/>
            </a:pPr>
            <a:endParaRPr lang="en-GB" sz="1400" b="1" i="1" dirty="0">
              <a:solidFill>
                <a:srgbClr val="C00000"/>
              </a:solidFill>
              <a:sym typeface="Wingdings 2" pitchFamily="18" charset="2"/>
            </a:endParaRPr>
          </a:p>
          <a:p>
            <a:pPr eaLnBrk="1" hangingPunct="1">
              <a:lnSpc>
                <a:spcPct val="90000"/>
              </a:lnSpc>
            </a:pPr>
            <a:endParaRPr lang="en-GB" sz="1800" dirty="0">
              <a:sym typeface="Wingdings 2" pitchFamily="18" charset="2"/>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813" y="4519613"/>
            <a:ext cx="88741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28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2112"/>
            <a:ext cx="7632700" cy="4203557"/>
          </a:xfrm>
        </p:spPr>
        <p:txBody>
          <a:bodyPr/>
          <a:lstStyle/>
          <a:p>
            <a:pPr>
              <a:defRPr/>
            </a:pPr>
            <a:endParaRPr lang="en-GB" sz="1600" dirty="0"/>
          </a:p>
          <a:p>
            <a:pPr marL="457200" lvl="1" indent="0" eaLnBrk="1" hangingPunct="1">
              <a:spcBef>
                <a:spcPts val="0"/>
              </a:spcBef>
              <a:buNone/>
              <a:defRPr/>
            </a:pPr>
            <a:endParaRPr lang="en-GB" sz="2000" b="1" dirty="0"/>
          </a:p>
          <a:p>
            <a:pPr marL="514350" lvl="1" indent="0" eaLnBrk="1" hangingPunct="1">
              <a:spcBef>
                <a:spcPts val="0"/>
              </a:spcBef>
              <a:buNone/>
              <a:defRPr/>
            </a:pPr>
            <a:endParaRPr lang="en-GB" sz="2000" b="1" dirty="0"/>
          </a:p>
        </p:txBody>
      </p:sp>
      <p:sp>
        <p:nvSpPr>
          <p:cNvPr id="12291" name="Rectangle 2"/>
          <p:cNvSpPr>
            <a:spLocks noGrp="1" noChangeArrowheads="1"/>
          </p:cNvSpPr>
          <p:nvPr>
            <p:ph type="title"/>
          </p:nvPr>
        </p:nvSpPr>
        <p:spPr>
          <a:xfrm>
            <a:off x="107950" y="290945"/>
            <a:ext cx="8807450" cy="709512"/>
          </a:xfrm>
        </p:spPr>
        <p:txBody>
          <a:bodyPr/>
          <a:lstStyle/>
          <a:p>
            <a:pPr eaLnBrk="1" hangingPunct="1"/>
            <a:r>
              <a:rPr lang="en-GB" altLang="en-US" sz="3200" b="1" dirty="0"/>
              <a:t>Over what period of time is data collected?</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564965"/>
            <a:ext cx="887412"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415193002"/>
              </p:ext>
            </p:extLst>
          </p:nvPr>
        </p:nvGraphicFramePr>
        <p:xfrm>
          <a:off x="641347" y="1410922"/>
          <a:ext cx="7632703" cy="3099931"/>
        </p:xfrm>
        <a:graphic>
          <a:graphicData uri="http://schemas.openxmlformats.org/drawingml/2006/table">
            <a:tbl>
              <a:tblPr firstRow="1" firstCol="1" bandRow="1"/>
              <a:tblGrid>
                <a:gridCol w="331259">
                  <a:extLst>
                    <a:ext uri="{9D8B030D-6E8A-4147-A177-3AD203B41FA5}">
                      <a16:colId xmlns:a16="http://schemas.microsoft.com/office/drawing/2014/main" val="20000"/>
                    </a:ext>
                  </a:extLst>
                </a:gridCol>
                <a:gridCol w="331259">
                  <a:extLst>
                    <a:ext uri="{9D8B030D-6E8A-4147-A177-3AD203B41FA5}">
                      <a16:colId xmlns:a16="http://schemas.microsoft.com/office/drawing/2014/main" val="20001"/>
                    </a:ext>
                  </a:extLst>
                </a:gridCol>
                <a:gridCol w="331259">
                  <a:extLst>
                    <a:ext uri="{9D8B030D-6E8A-4147-A177-3AD203B41FA5}">
                      <a16:colId xmlns:a16="http://schemas.microsoft.com/office/drawing/2014/main" val="20002"/>
                    </a:ext>
                  </a:extLst>
                </a:gridCol>
                <a:gridCol w="331259">
                  <a:extLst>
                    <a:ext uri="{9D8B030D-6E8A-4147-A177-3AD203B41FA5}">
                      <a16:colId xmlns:a16="http://schemas.microsoft.com/office/drawing/2014/main" val="20003"/>
                    </a:ext>
                  </a:extLst>
                </a:gridCol>
                <a:gridCol w="331259">
                  <a:extLst>
                    <a:ext uri="{9D8B030D-6E8A-4147-A177-3AD203B41FA5}">
                      <a16:colId xmlns:a16="http://schemas.microsoft.com/office/drawing/2014/main" val="20004"/>
                    </a:ext>
                  </a:extLst>
                </a:gridCol>
                <a:gridCol w="331259">
                  <a:extLst>
                    <a:ext uri="{9D8B030D-6E8A-4147-A177-3AD203B41FA5}">
                      <a16:colId xmlns:a16="http://schemas.microsoft.com/office/drawing/2014/main" val="20005"/>
                    </a:ext>
                  </a:extLst>
                </a:gridCol>
                <a:gridCol w="332786">
                  <a:extLst>
                    <a:ext uri="{9D8B030D-6E8A-4147-A177-3AD203B41FA5}">
                      <a16:colId xmlns:a16="http://schemas.microsoft.com/office/drawing/2014/main" val="20006"/>
                    </a:ext>
                  </a:extLst>
                </a:gridCol>
                <a:gridCol w="332786">
                  <a:extLst>
                    <a:ext uri="{9D8B030D-6E8A-4147-A177-3AD203B41FA5}">
                      <a16:colId xmlns:a16="http://schemas.microsoft.com/office/drawing/2014/main" val="20007"/>
                    </a:ext>
                  </a:extLst>
                </a:gridCol>
                <a:gridCol w="332786">
                  <a:extLst>
                    <a:ext uri="{9D8B030D-6E8A-4147-A177-3AD203B41FA5}">
                      <a16:colId xmlns:a16="http://schemas.microsoft.com/office/drawing/2014/main" val="20008"/>
                    </a:ext>
                  </a:extLst>
                </a:gridCol>
                <a:gridCol w="332786">
                  <a:extLst>
                    <a:ext uri="{9D8B030D-6E8A-4147-A177-3AD203B41FA5}">
                      <a16:colId xmlns:a16="http://schemas.microsoft.com/office/drawing/2014/main" val="20009"/>
                    </a:ext>
                  </a:extLst>
                </a:gridCol>
                <a:gridCol w="332786">
                  <a:extLst>
                    <a:ext uri="{9D8B030D-6E8A-4147-A177-3AD203B41FA5}">
                      <a16:colId xmlns:a16="http://schemas.microsoft.com/office/drawing/2014/main" val="20010"/>
                    </a:ext>
                  </a:extLst>
                </a:gridCol>
                <a:gridCol w="341219">
                  <a:extLst>
                    <a:ext uri="{9D8B030D-6E8A-4147-A177-3AD203B41FA5}">
                      <a16:colId xmlns:a16="http://schemas.microsoft.com/office/drawing/2014/main" val="20011"/>
                    </a:ext>
                  </a:extLst>
                </a:gridCol>
                <a:gridCol w="324353">
                  <a:extLst>
                    <a:ext uri="{9D8B030D-6E8A-4147-A177-3AD203B41FA5}">
                      <a16:colId xmlns:a16="http://schemas.microsoft.com/office/drawing/2014/main" val="20012"/>
                    </a:ext>
                  </a:extLst>
                </a:gridCol>
                <a:gridCol w="332786">
                  <a:extLst>
                    <a:ext uri="{9D8B030D-6E8A-4147-A177-3AD203B41FA5}">
                      <a16:colId xmlns:a16="http://schemas.microsoft.com/office/drawing/2014/main" val="20013"/>
                    </a:ext>
                  </a:extLst>
                </a:gridCol>
                <a:gridCol w="332786">
                  <a:extLst>
                    <a:ext uri="{9D8B030D-6E8A-4147-A177-3AD203B41FA5}">
                      <a16:colId xmlns:a16="http://schemas.microsoft.com/office/drawing/2014/main" val="20014"/>
                    </a:ext>
                  </a:extLst>
                </a:gridCol>
                <a:gridCol w="332786">
                  <a:extLst>
                    <a:ext uri="{9D8B030D-6E8A-4147-A177-3AD203B41FA5}">
                      <a16:colId xmlns:a16="http://schemas.microsoft.com/office/drawing/2014/main" val="20015"/>
                    </a:ext>
                  </a:extLst>
                </a:gridCol>
                <a:gridCol w="332786">
                  <a:extLst>
                    <a:ext uri="{9D8B030D-6E8A-4147-A177-3AD203B41FA5}">
                      <a16:colId xmlns:a16="http://schemas.microsoft.com/office/drawing/2014/main" val="20016"/>
                    </a:ext>
                  </a:extLst>
                </a:gridCol>
                <a:gridCol w="332786">
                  <a:extLst>
                    <a:ext uri="{9D8B030D-6E8A-4147-A177-3AD203B41FA5}">
                      <a16:colId xmlns:a16="http://schemas.microsoft.com/office/drawing/2014/main" val="20017"/>
                    </a:ext>
                  </a:extLst>
                </a:gridCol>
                <a:gridCol w="332786">
                  <a:extLst>
                    <a:ext uri="{9D8B030D-6E8A-4147-A177-3AD203B41FA5}">
                      <a16:colId xmlns:a16="http://schemas.microsoft.com/office/drawing/2014/main" val="20018"/>
                    </a:ext>
                  </a:extLst>
                </a:gridCol>
                <a:gridCol w="332786">
                  <a:extLst>
                    <a:ext uri="{9D8B030D-6E8A-4147-A177-3AD203B41FA5}">
                      <a16:colId xmlns:a16="http://schemas.microsoft.com/office/drawing/2014/main" val="20019"/>
                    </a:ext>
                  </a:extLst>
                </a:gridCol>
                <a:gridCol w="332786">
                  <a:extLst>
                    <a:ext uri="{9D8B030D-6E8A-4147-A177-3AD203B41FA5}">
                      <a16:colId xmlns:a16="http://schemas.microsoft.com/office/drawing/2014/main" val="20020"/>
                    </a:ext>
                  </a:extLst>
                </a:gridCol>
                <a:gridCol w="332786">
                  <a:extLst>
                    <a:ext uri="{9D8B030D-6E8A-4147-A177-3AD203B41FA5}">
                      <a16:colId xmlns:a16="http://schemas.microsoft.com/office/drawing/2014/main" val="20021"/>
                    </a:ext>
                  </a:extLst>
                </a:gridCol>
                <a:gridCol w="320573">
                  <a:extLst>
                    <a:ext uri="{9D8B030D-6E8A-4147-A177-3AD203B41FA5}">
                      <a16:colId xmlns:a16="http://schemas.microsoft.com/office/drawing/2014/main" val="20022"/>
                    </a:ext>
                  </a:extLst>
                </a:gridCol>
              </a:tblGrid>
              <a:tr h="190993">
                <a:tc gridSpan="11">
                  <a:txBody>
                    <a:bodyPr/>
                    <a:lstStyle/>
                    <a:p>
                      <a:pPr algn="ctr">
                        <a:lnSpc>
                          <a:spcPct val="115000"/>
                        </a:lnSpc>
                        <a:spcBef>
                          <a:spcPts val="300"/>
                        </a:spcBef>
                        <a:spcAft>
                          <a:spcPts val="300"/>
                        </a:spcAft>
                      </a:pPr>
                      <a:r>
                        <a:rPr lang="en-GB" sz="800" b="1" dirty="0">
                          <a:effectLst/>
                          <a:latin typeface="Arial"/>
                          <a:ea typeface="Calibri"/>
                          <a:cs typeface="Times New Roman"/>
                        </a:rPr>
                        <a:t>Previous academic year</a:t>
                      </a:r>
                      <a:endParaRPr lang="en-GB"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71755" marR="71755" algn="ctr">
                        <a:lnSpc>
                          <a:spcPct val="115000"/>
                        </a:lnSpc>
                        <a:spcBef>
                          <a:spcPts val="300"/>
                        </a:spcBef>
                        <a:spcAft>
                          <a:spcPts val="300"/>
                        </a:spcAft>
                      </a:pPr>
                      <a:r>
                        <a:rPr lang="en-GB" sz="800" dirty="0">
                          <a:effectLst/>
                          <a:latin typeface="Arial"/>
                          <a:ea typeface="Calibri"/>
                          <a:cs typeface="Times New Roman"/>
                        </a:rPr>
                        <a:t> </a:t>
                      </a:r>
                      <a:endParaRPr lang="en-GB" sz="800" dirty="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1">
                  <a:txBody>
                    <a:bodyPr/>
                    <a:lstStyle/>
                    <a:p>
                      <a:pPr algn="ctr">
                        <a:lnSpc>
                          <a:spcPct val="115000"/>
                        </a:lnSpc>
                        <a:spcBef>
                          <a:spcPts val="300"/>
                        </a:spcBef>
                        <a:spcAft>
                          <a:spcPts val="300"/>
                        </a:spcAft>
                      </a:pPr>
                      <a:r>
                        <a:rPr lang="en-GB" sz="800" b="1" dirty="0">
                          <a:effectLst/>
                          <a:latin typeface="Arial"/>
                          <a:ea typeface="Calibri"/>
                          <a:cs typeface="Times New Roman"/>
                        </a:rPr>
                        <a:t>Current academic year</a:t>
                      </a:r>
                      <a:endParaRPr lang="en-GB"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34926">
                <a:tc>
                  <a:txBody>
                    <a:bodyPr/>
                    <a:lstStyle/>
                    <a:p>
                      <a:pPr marL="71755" marR="71755">
                        <a:lnSpc>
                          <a:spcPct val="115000"/>
                        </a:lnSpc>
                        <a:spcBef>
                          <a:spcPts val="300"/>
                        </a:spcBef>
                        <a:spcAft>
                          <a:spcPts val="300"/>
                        </a:spcAft>
                      </a:pPr>
                      <a:r>
                        <a:rPr lang="en-GB" sz="800" b="1">
                          <a:effectLst/>
                          <a:latin typeface="Arial"/>
                          <a:ea typeface="Calibri"/>
                          <a:cs typeface="Times New Roman"/>
                        </a:rPr>
                        <a:t>September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October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November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December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January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February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March</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April</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May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dirty="0">
                          <a:effectLst/>
                          <a:latin typeface="Arial"/>
                          <a:ea typeface="Calibri"/>
                          <a:cs typeface="Times New Roman"/>
                        </a:rPr>
                        <a:t>June</a:t>
                      </a:r>
                      <a:endParaRPr lang="en-GB" sz="800" dirty="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July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71755" marR="71755">
                        <a:lnSpc>
                          <a:spcPct val="115000"/>
                        </a:lnSpc>
                        <a:spcBef>
                          <a:spcPts val="300"/>
                        </a:spcBef>
                        <a:spcAft>
                          <a:spcPts val="300"/>
                        </a:spcAft>
                      </a:pPr>
                      <a:r>
                        <a:rPr lang="en-GB" sz="800" b="1" dirty="0">
                          <a:effectLst/>
                          <a:latin typeface="Arial"/>
                          <a:ea typeface="Calibri"/>
                          <a:cs typeface="Times New Roman"/>
                        </a:rPr>
                        <a:t>August (Results)</a:t>
                      </a:r>
                      <a:endParaRPr lang="en-GB" sz="800" dirty="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September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dirty="0">
                          <a:effectLst/>
                          <a:latin typeface="Arial"/>
                          <a:ea typeface="Calibri"/>
                          <a:cs typeface="Times New Roman"/>
                        </a:rPr>
                        <a:t>October (Census )</a:t>
                      </a:r>
                      <a:endParaRPr lang="en-GB" sz="800" dirty="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November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December</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dirty="0">
                          <a:effectLst/>
                          <a:latin typeface="Arial"/>
                          <a:ea typeface="Calibri"/>
                          <a:cs typeface="Times New Roman"/>
                        </a:rPr>
                        <a:t>January</a:t>
                      </a:r>
                      <a:endParaRPr lang="en-GB" sz="800" dirty="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February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March</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April</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May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June</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71755" marR="71755">
                        <a:lnSpc>
                          <a:spcPct val="115000"/>
                        </a:lnSpc>
                        <a:spcBef>
                          <a:spcPts val="300"/>
                        </a:spcBef>
                        <a:spcAft>
                          <a:spcPts val="300"/>
                        </a:spcAft>
                      </a:pPr>
                      <a:r>
                        <a:rPr lang="en-GB" sz="800" b="1">
                          <a:effectLst/>
                          <a:latin typeface="Arial"/>
                          <a:ea typeface="Calibri"/>
                          <a:cs typeface="Times New Roman"/>
                        </a:rPr>
                        <a:t>July</a:t>
                      </a:r>
                      <a:endParaRPr lang="en-GB" sz="800">
                        <a:effectLst/>
                        <a:latin typeface="Calibri"/>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10001"/>
                  </a:ext>
                </a:extLst>
              </a:tr>
              <a:tr h="1804354">
                <a:tc gridSpan="11">
                  <a:txBody>
                    <a:bodyPr/>
                    <a:lstStyle/>
                    <a:p>
                      <a:pPr>
                        <a:lnSpc>
                          <a:spcPct val="115000"/>
                        </a:lnSpc>
                        <a:spcBef>
                          <a:spcPts val="600"/>
                        </a:spcBef>
                        <a:spcAft>
                          <a:spcPts val="600"/>
                        </a:spcAft>
                      </a:pPr>
                      <a:r>
                        <a:rPr lang="en-GB" sz="900" dirty="0">
                          <a:effectLst/>
                          <a:latin typeface="Arial"/>
                          <a:ea typeface="Times"/>
                          <a:cs typeface="Times New Roman"/>
                        </a:rPr>
                        <a:t>Learning aims for completed and continuing courses.</a:t>
                      </a:r>
                    </a:p>
                    <a:p>
                      <a:pPr>
                        <a:lnSpc>
                          <a:spcPct val="115000"/>
                        </a:lnSpc>
                        <a:spcBef>
                          <a:spcPts val="600"/>
                        </a:spcBef>
                        <a:spcAft>
                          <a:spcPts val="600"/>
                        </a:spcAft>
                      </a:pPr>
                      <a:r>
                        <a:rPr lang="en-GB" sz="900" dirty="0">
                          <a:effectLst/>
                          <a:latin typeface="Arial"/>
                          <a:ea typeface="Times"/>
                          <a:cs typeface="Times New Roman"/>
                        </a:rPr>
                        <a:t>Exam (AO) QN and Discount Code or QWS QAN and Discount Code, start date, actual end date, planned end date, planned qualification or non-qualification hours, core learning aim for student on a vocational or mixed programme, Traineeship Indicator, UKPRN if applicable, prior attainment data in English and maths and status, where status is completed. QWS QAN, withdrawal reason, start date, actual end date, planned end date, core learning aim for student on a vocational or mixed programme, prior attainment data in English and maths. UKPRN if applicable, Traineeship Indicator and status, where status is not completed.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nSpc>
                          <a:spcPct val="115000"/>
                        </a:lnSpc>
                        <a:spcBef>
                          <a:spcPts val="300"/>
                        </a:spcBef>
                        <a:spcAft>
                          <a:spcPts val="300"/>
                        </a:spcAft>
                      </a:pPr>
                      <a:r>
                        <a:rPr lang="en-GB" sz="800" dirty="0">
                          <a:effectLst/>
                          <a:latin typeface="Arial"/>
                          <a:ea typeface="Calibri"/>
                          <a:cs typeface="Times New Roman"/>
                        </a:rPr>
                        <a:t> </a:t>
                      </a:r>
                      <a:endParaRPr lang="en-GB"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1">
                  <a:txBody>
                    <a:bodyPr/>
                    <a:lstStyle/>
                    <a:p>
                      <a:pPr>
                        <a:lnSpc>
                          <a:spcPct val="115000"/>
                        </a:lnSpc>
                        <a:spcBef>
                          <a:spcPts val="600"/>
                        </a:spcBef>
                        <a:spcAft>
                          <a:spcPts val="600"/>
                        </a:spcAft>
                      </a:pPr>
                      <a:r>
                        <a:rPr lang="en-GB" sz="900" dirty="0">
                          <a:effectLst/>
                          <a:latin typeface="Arial"/>
                          <a:ea typeface="Times"/>
                          <a:cs typeface="Times New Roman"/>
                        </a:rPr>
                        <a:t>Learning aims only for year 12 and above.</a:t>
                      </a:r>
                    </a:p>
                    <a:p>
                      <a:pPr>
                        <a:lnSpc>
                          <a:spcPct val="115000"/>
                        </a:lnSpc>
                        <a:spcBef>
                          <a:spcPts val="600"/>
                        </a:spcBef>
                        <a:spcAft>
                          <a:spcPts val="600"/>
                        </a:spcAft>
                      </a:pPr>
                      <a:r>
                        <a:rPr lang="en-GB" sz="900" kern="1200" dirty="0">
                          <a:solidFill>
                            <a:schemeClr val="tx1"/>
                          </a:solidFill>
                          <a:effectLst/>
                          <a:latin typeface="+mn-lt"/>
                          <a:ea typeface="+mn-ea"/>
                          <a:cs typeface="+mn-cs"/>
                        </a:rPr>
                        <a:t>(QWS QAN and Discount Code, start date, actual end date, planned end date, status, withdrawal reason, planned qualification or non-qualification hours for current and previous academic year, core learning aim for student on vocational or mixed programme), Traineeship indicator and UKPRN if applicable. Prior attainment data in English and maths for current and previous academic year. T Levels related data items includes Pupil Programme Aims data items, Pupil Planned Hours data items and Learning Aim Placements data items. </a:t>
                      </a:r>
                      <a:endParaRPr lang="en-GB" sz="900" dirty="0">
                        <a:effectLst/>
                        <a:latin typeface="Arial"/>
                        <a:ea typeface="Time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63471" y="903588"/>
            <a:ext cx="7364517" cy="338554"/>
          </a:xfrm>
          <a:prstGeom prst="rect">
            <a:avLst/>
          </a:prstGeom>
          <a:noFill/>
          <a:ln>
            <a:noFill/>
          </a:ln>
          <a:effectLst/>
          <a:extLst>
            <a:ext uri="{909E8E84-426E-40DD-AFC4-6F175D3DCCD1}">
              <a14:hiddenFill xmlns:a14="http://schemas.microsoft.com/office/drawing/2010/main">
                <a:solidFill>
                  <a:srgbClr val="FFFF00">
                    <a:alpha val="30000"/>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Arial" pitchFamily="34" charset="0"/>
                <a:ea typeface="Times" charset="0"/>
                <a:cs typeface="Arial" pitchFamily="34" charset="0"/>
              </a:rPr>
              <a:t>It is useful to consider the post-16 return as two collections at one point in time:</a:t>
            </a:r>
            <a:endParaRPr kumimoji="0" lang="en-GB" altLang="en-US"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866810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sources">
  <a:themeElements>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sourc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sourc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sourc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sourc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sourc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sourc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sourc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sourc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sourc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sourc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sourc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sourc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esources">
  <a:themeElements>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sourc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sourc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sourc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sourc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sourc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sourc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sourc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sourc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sourc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sourc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sourc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sourc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Resources">
  <a:themeElements>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sourc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sourc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sourc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sourc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sourc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sourc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sourc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sourc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sourc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sourc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sourc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sourc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esources">
  <a:themeElements>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sourc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our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sourc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sourc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sourc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sourc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sourc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sourc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sourc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sourc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sourc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sourc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sourc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291432</TotalTime>
  <Words>3645</Words>
  <Application>Microsoft Office PowerPoint</Application>
  <PresentationFormat>On-screen Show (16:9)</PresentationFormat>
  <Paragraphs>459</Paragraphs>
  <Slides>42</Slides>
  <Notes>39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42</vt:i4>
      </vt:variant>
    </vt:vector>
  </HeadingPairs>
  <TitlesOfParts>
    <vt:vector size="55" baseType="lpstr">
      <vt:lpstr>MS PGothic</vt:lpstr>
      <vt:lpstr>MS PGothic</vt:lpstr>
      <vt:lpstr>Arial</vt:lpstr>
      <vt:lpstr>Calibri</vt:lpstr>
      <vt:lpstr>Times</vt:lpstr>
      <vt:lpstr>Times New Roman</vt:lpstr>
      <vt:lpstr>Wingdings</vt:lpstr>
      <vt:lpstr>Wingdings 2</vt:lpstr>
      <vt:lpstr>Custom Design</vt:lpstr>
      <vt:lpstr>Resources</vt:lpstr>
      <vt:lpstr>1_Resources</vt:lpstr>
      <vt:lpstr>2_Resources</vt:lpstr>
      <vt:lpstr>3_Resources</vt:lpstr>
      <vt:lpstr>Post 16 Workshop 2023</vt:lpstr>
      <vt:lpstr>Rationale for Workshop</vt:lpstr>
      <vt:lpstr>MIDAS Documentation available from:</vt:lpstr>
      <vt:lpstr>Workshop Format</vt:lpstr>
      <vt:lpstr>Autumn 2023 Census Dates</vt:lpstr>
      <vt:lpstr>For which students is Post 16  data collected?</vt:lpstr>
      <vt:lpstr>What Learning Aims data is collected?</vt:lpstr>
      <vt:lpstr>What Learning Aims data is collected?</vt:lpstr>
      <vt:lpstr>Over what period of time is data collected?</vt:lpstr>
      <vt:lpstr>PowerPoint Presentation</vt:lpstr>
      <vt:lpstr>What is a Course?</vt:lpstr>
      <vt:lpstr>PowerPoint Presentation</vt:lpstr>
      <vt:lpstr>PowerPoint Presentation</vt:lpstr>
      <vt:lpstr>Who needs to be involved?</vt:lpstr>
      <vt:lpstr>PowerPoint Presentation</vt:lpstr>
      <vt:lpstr>PowerPoint Presentation</vt:lpstr>
      <vt:lpstr>PowerPoint Presentation</vt:lpstr>
      <vt:lpstr>PowerPoint Presentation</vt:lpstr>
      <vt:lpstr>PowerPoint Presentation</vt:lpstr>
      <vt:lpstr>PowerPoint Presentation</vt:lpstr>
      <vt:lpstr>Post 16 Programme of Study</vt:lpstr>
      <vt:lpstr>PowerPoint Presentation</vt:lpstr>
      <vt:lpstr>Post 16 Prior Attainment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16 Pupils in Full-Time Employment</vt:lpstr>
      <vt:lpstr>PowerPoint Presentation</vt:lpstr>
      <vt:lpstr>PowerPoint Presentation</vt:lpstr>
      <vt:lpstr>PowerPoint Presentation</vt:lpstr>
      <vt:lpstr>PowerPoint Presentation</vt:lpstr>
      <vt:lpstr>PowerPoint Presentation</vt:lpstr>
      <vt:lpstr>Running the Census</vt:lpstr>
      <vt:lpstr>Useful Links</vt:lpstr>
      <vt:lpstr>Useful Links</vt:lpstr>
      <vt:lpstr>PowerPoint Presentation</vt:lpstr>
      <vt:lpstr>PowerPoint Presentation</vt:lpstr>
    </vt:vector>
  </TitlesOfParts>
  <Company>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Management for Summer Release 2012 (England) v2</dc:title>
  <dc:subject>Course Management for Summer Release 2012 (England) v2</dc:subject>
  <dc:creator>Rebecca Shepherd</dc:creator>
  <cp:keywords>CM CENSUS CENSUS12</cp:keywords>
  <dc:description>* Version 2.7 *
Based on the vision presentation it will replace
* Version 2.7.1 *
Date range added at top of Maintain Course panels
* Version 2.7.2 *
Screens recaptured from latest build
* Version 2.7.3 *
Screens recaptured from latest build
* Version 2.7.4 *
"Deal with Missing Course Exam Outcome" replaced by "Exams Outcome List"</dc:description>
  <cp:lastModifiedBy>Heather Tzemis</cp:lastModifiedBy>
  <cp:revision>653</cp:revision>
  <cp:lastPrinted>2018-07-04T13:51:41Z</cp:lastPrinted>
  <dcterms:created xsi:type="dcterms:W3CDTF">2011-11-15T13:56:26Z</dcterms:created>
  <dcterms:modified xsi:type="dcterms:W3CDTF">2023-09-20T16:43:35Z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78af4b5-bfed-4784-9cbe-eeacd1c8ef36_Enabled">
    <vt:lpwstr>true</vt:lpwstr>
  </property>
  <property fmtid="{D5CDD505-2E9C-101B-9397-08002B2CF9AE}" pid="3" name="MSIP_Label_478af4b5-bfed-4784-9cbe-eeacd1c8ef36_SetDate">
    <vt:lpwstr>2022-05-31T13:08:00Z</vt:lpwstr>
  </property>
  <property fmtid="{D5CDD505-2E9C-101B-9397-08002B2CF9AE}" pid="4" name="MSIP_Label_478af4b5-bfed-4784-9cbe-eeacd1c8ef36_Method">
    <vt:lpwstr>Privileged</vt:lpwstr>
  </property>
  <property fmtid="{D5CDD505-2E9C-101B-9397-08002B2CF9AE}" pid="5" name="MSIP_Label_478af4b5-bfed-4784-9cbe-eeacd1c8ef36_Name">
    <vt:lpwstr>Not Protectively Marked</vt:lpwstr>
  </property>
  <property fmtid="{D5CDD505-2E9C-101B-9397-08002B2CF9AE}" pid="6" name="MSIP_Label_478af4b5-bfed-4784-9cbe-eeacd1c8ef36_SiteId">
    <vt:lpwstr>88b0aa06-5927-4bbb-a893-89cc2713ac82</vt:lpwstr>
  </property>
  <property fmtid="{D5CDD505-2E9C-101B-9397-08002B2CF9AE}" pid="7" name="MSIP_Label_478af4b5-bfed-4784-9cbe-eeacd1c8ef36_ActionId">
    <vt:lpwstr>b1b7dd7a-6297-4087-b37a-b4e860edcb9f</vt:lpwstr>
  </property>
  <property fmtid="{D5CDD505-2E9C-101B-9397-08002B2CF9AE}" pid="8" name="MSIP_Label_478af4b5-bfed-4784-9cbe-eeacd1c8ef36_ContentBits">
    <vt:lpwstr>0</vt:lpwstr>
  </property>
</Properties>
</file>