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4" r:id="rId1"/>
  </p:sldMasterIdLst>
  <p:notesMasterIdLst>
    <p:notesMasterId r:id="rId28"/>
  </p:notesMasterIdLst>
  <p:handoutMasterIdLst>
    <p:handoutMasterId r:id="rId29"/>
  </p:handoutMasterIdLst>
  <p:sldIdLst>
    <p:sldId id="269" r:id="rId2"/>
    <p:sldId id="297" r:id="rId3"/>
    <p:sldId id="397" r:id="rId4"/>
    <p:sldId id="407" r:id="rId5"/>
    <p:sldId id="344" r:id="rId6"/>
    <p:sldId id="409" r:id="rId7"/>
    <p:sldId id="287" r:id="rId8"/>
    <p:sldId id="398" r:id="rId9"/>
    <p:sldId id="356" r:id="rId10"/>
    <p:sldId id="380" r:id="rId11"/>
    <p:sldId id="406" r:id="rId12"/>
    <p:sldId id="382" r:id="rId13"/>
    <p:sldId id="357" r:id="rId14"/>
    <p:sldId id="384" r:id="rId15"/>
    <p:sldId id="385" r:id="rId16"/>
    <p:sldId id="373" r:id="rId17"/>
    <p:sldId id="366" r:id="rId18"/>
    <p:sldId id="386" r:id="rId19"/>
    <p:sldId id="361" r:id="rId20"/>
    <p:sldId id="410" r:id="rId21"/>
    <p:sldId id="348" r:id="rId22"/>
    <p:sldId id="371" r:id="rId23"/>
    <p:sldId id="376" r:id="rId24"/>
    <p:sldId id="342" r:id="rId25"/>
    <p:sldId id="300" r:id="rId26"/>
    <p:sldId id="401" r:id="rId27"/>
  </p:sldIdLst>
  <p:sldSz cx="9144000" cy="6858000" type="screen4x3"/>
  <p:notesSz cx="6669088" cy="97536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a:srgbClr val="FF6600"/>
    <a:srgbClr val="CC3300"/>
    <a:srgbClr val="2FFF8D"/>
    <a:srgbClr val="FAC2BE"/>
    <a:srgbClr val="FDECA5"/>
    <a:srgbClr val="B6C2FC"/>
    <a:srgbClr val="9BABFB"/>
    <a:srgbClr val="00FE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082" autoAdjust="0"/>
    <p:restoredTop sz="94595" autoAdjust="0"/>
  </p:normalViewPr>
  <p:slideViewPr>
    <p:cSldViewPr>
      <p:cViewPr varScale="1">
        <p:scale>
          <a:sx n="105" d="100"/>
          <a:sy n="105" d="100"/>
        </p:scale>
        <p:origin x="1314" y="96"/>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1026"/>
          <p:cNvSpPr>
            <a:spLocks noGrp="1" noChangeArrowheads="1"/>
          </p:cNvSpPr>
          <p:nvPr>
            <p:ph type="hdr" sz="quarter"/>
          </p:nvPr>
        </p:nvSpPr>
        <p:spPr bwMode="auto">
          <a:xfrm>
            <a:off x="0" y="0"/>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dirty="0"/>
          </a:p>
        </p:txBody>
      </p:sp>
      <p:sp>
        <p:nvSpPr>
          <p:cNvPr id="24579" name="Rectangle 1027"/>
          <p:cNvSpPr>
            <a:spLocks noGrp="1" noChangeArrowheads="1"/>
          </p:cNvSpPr>
          <p:nvPr>
            <p:ph type="dt" sz="quarter" idx="1"/>
          </p:nvPr>
        </p:nvSpPr>
        <p:spPr bwMode="auto">
          <a:xfrm>
            <a:off x="3779150" y="0"/>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GB" dirty="0"/>
          </a:p>
        </p:txBody>
      </p:sp>
      <p:sp>
        <p:nvSpPr>
          <p:cNvPr id="24580" name="Rectangle 1028"/>
          <p:cNvSpPr>
            <a:spLocks noGrp="1" noChangeArrowheads="1"/>
          </p:cNvSpPr>
          <p:nvPr>
            <p:ph type="ftr" sz="quarter" idx="2"/>
          </p:nvPr>
        </p:nvSpPr>
        <p:spPr bwMode="auto">
          <a:xfrm>
            <a:off x="0" y="9265920"/>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dirty="0"/>
          </a:p>
        </p:txBody>
      </p:sp>
      <p:sp>
        <p:nvSpPr>
          <p:cNvPr id="24581" name="Rectangle 1029"/>
          <p:cNvSpPr>
            <a:spLocks noGrp="1" noChangeArrowheads="1"/>
          </p:cNvSpPr>
          <p:nvPr>
            <p:ph type="sldNum" sz="quarter" idx="3"/>
          </p:nvPr>
        </p:nvSpPr>
        <p:spPr bwMode="auto">
          <a:xfrm>
            <a:off x="3779150" y="9265920"/>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BB0A836F-4351-4069-ABF6-5B10EECD5762}" type="slidenum">
              <a:rPr lang="en-GB"/>
              <a:pPr>
                <a:defRPr/>
              </a:pPr>
              <a:t>‹#›</a:t>
            </a:fld>
            <a:endParaRPr lang="en-GB" dirty="0"/>
          </a:p>
        </p:txBody>
      </p:sp>
    </p:spTree>
    <p:extLst>
      <p:ext uri="{BB962C8B-B14F-4D97-AF65-F5344CB8AC3E}">
        <p14:creationId xmlns:p14="http://schemas.microsoft.com/office/powerpoint/2010/main" val="25234593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72707" name="Rectangle 3"/>
          <p:cNvSpPr>
            <a:spLocks noGrp="1" noChangeArrowheads="1"/>
          </p:cNvSpPr>
          <p:nvPr>
            <p:ph type="dt" idx="1"/>
          </p:nvPr>
        </p:nvSpPr>
        <p:spPr bwMode="auto">
          <a:xfrm>
            <a:off x="3777607" y="0"/>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33796" name="Rectangle 4"/>
          <p:cNvSpPr>
            <a:spLocks noGrp="1" noRot="1" noChangeAspect="1" noChangeArrowheads="1" noTextEdit="1"/>
          </p:cNvSpPr>
          <p:nvPr>
            <p:ph type="sldImg" idx="2"/>
          </p:nvPr>
        </p:nvSpPr>
        <p:spPr bwMode="auto">
          <a:xfrm>
            <a:off x="896938" y="731838"/>
            <a:ext cx="4875212" cy="3657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66909" y="4632960"/>
            <a:ext cx="5335270" cy="4389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72710" name="Rectangle 6"/>
          <p:cNvSpPr>
            <a:spLocks noGrp="1" noChangeArrowheads="1"/>
          </p:cNvSpPr>
          <p:nvPr>
            <p:ph type="ftr" sz="quarter" idx="4"/>
          </p:nvPr>
        </p:nvSpPr>
        <p:spPr bwMode="auto">
          <a:xfrm>
            <a:off x="0" y="9264227"/>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72711" name="Rectangle 7"/>
          <p:cNvSpPr>
            <a:spLocks noGrp="1" noChangeArrowheads="1"/>
          </p:cNvSpPr>
          <p:nvPr>
            <p:ph type="sldNum" sz="quarter" idx="5"/>
          </p:nvPr>
        </p:nvSpPr>
        <p:spPr bwMode="auto">
          <a:xfrm>
            <a:off x="3777607" y="9264227"/>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D918DB61-3EC2-43FC-B0C2-7569A5D99F05}" type="slidenum">
              <a:rPr lang="en-GB"/>
              <a:pPr>
                <a:defRPr/>
              </a:pPr>
              <a:t>‹#›</a:t>
            </a:fld>
            <a:endParaRPr lang="en-GB" dirty="0"/>
          </a:p>
        </p:txBody>
      </p:sp>
    </p:spTree>
    <p:extLst>
      <p:ext uri="{BB962C8B-B14F-4D97-AF65-F5344CB8AC3E}">
        <p14:creationId xmlns:p14="http://schemas.microsoft.com/office/powerpoint/2010/main" val="29641836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Put</a:t>
            </a:r>
            <a:r>
              <a:rPr lang="en-GB" baseline="0" dirty="0"/>
              <a:t> in statutory tables where possible as will then pull through into each return.</a:t>
            </a:r>
          </a:p>
          <a:p>
            <a:endParaRPr lang="en-GB" baseline="0" dirty="0"/>
          </a:p>
          <a:p>
            <a:r>
              <a:rPr lang="en-GB" baseline="0" dirty="0"/>
              <a:t>Top up Funding – additional funding for statemented or EHCP children.  Application required – if approved then add to panel.</a:t>
            </a:r>
            <a:endParaRPr lang="en-GB" dirty="0"/>
          </a:p>
        </p:txBody>
      </p:sp>
      <p:sp>
        <p:nvSpPr>
          <p:cNvPr id="4" name="Slide Number Placeholder 3"/>
          <p:cNvSpPr>
            <a:spLocks noGrp="1"/>
          </p:cNvSpPr>
          <p:nvPr>
            <p:ph type="sldNum" sz="quarter" idx="10"/>
          </p:nvPr>
        </p:nvSpPr>
        <p:spPr/>
        <p:txBody>
          <a:bodyPr/>
          <a:lstStyle/>
          <a:p>
            <a:pPr>
              <a:defRPr/>
            </a:pPr>
            <a:fld id="{FB75910D-C13A-4DA1-8185-C81A7C8DE937}" type="slidenum">
              <a:rPr lang="en-GB" smtClean="0"/>
              <a:pPr>
                <a:defRPr/>
              </a:pPr>
              <a:t>16</a:t>
            </a:fld>
            <a:endParaRPr lang="en-GB" dirty="0"/>
          </a:p>
        </p:txBody>
      </p:sp>
    </p:spTree>
    <p:extLst>
      <p:ext uri="{BB962C8B-B14F-4D97-AF65-F5344CB8AC3E}">
        <p14:creationId xmlns:p14="http://schemas.microsoft.com/office/powerpoint/2010/main" val="775775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860" indent="-285715" eaLnBrk="0" hangingPunct="0">
              <a:spcBef>
                <a:spcPct val="30000"/>
              </a:spcBef>
              <a:defRPr sz="1200">
                <a:solidFill>
                  <a:schemeClr val="tx1"/>
                </a:solidFill>
                <a:latin typeface="Arial" charset="0"/>
              </a:defRPr>
            </a:lvl2pPr>
            <a:lvl3pPr marL="1142861" indent="-228573" eaLnBrk="0" hangingPunct="0">
              <a:spcBef>
                <a:spcPct val="30000"/>
              </a:spcBef>
              <a:defRPr sz="1200">
                <a:solidFill>
                  <a:schemeClr val="tx1"/>
                </a:solidFill>
                <a:latin typeface="Arial" charset="0"/>
              </a:defRPr>
            </a:lvl3pPr>
            <a:lvl4pPr marL="1600005" indent="-228573" eaLnBrk="0" hangingPunct="0">
              <a:spcBef>
                <a:spcPct val="30000"/>
              </a:spcBef>
              <a:defRPr sz="1200">
                <a:solidFill>
                  <a:schemeClr val="tx1"/>
                </a:solidFill>
                <a:latin typeface="Arial" charset="0"/>
              </a:defRPr>
            </a:lvl4pPr>
            <a:lvl5pPr marL="2057150" indent="-228573" eaLnBrk="0" hangingPunct="0">
              <a:spcBef>
                <a:spcPct val="30000"/>
              </a:spcBef>
              <a:defRPr sz="1200">
                <a:solidFill>
                  <a:schemeClr val="tx1"/>
                </a:solidFill>
                <a:latin typeface="Arial" charset="0"/>
              </a:defRPr>
            </a:lvl5pPr>
            <a:lvl6pPr marL="2514294" indent="-228573" eaLnBrk="0" fontAlgn="base" hangingPunct="0">
              <a:spcBef>
                <a:spcPct val="30000"/>
              </a:spcBef>
              <a:spcAft>
                <a:spcPct val="0"/>
              </a:spcAft>
              <a:defRPr sz="1200">
                <a:solidFill>
                  <a:schemeClr val="tx1"/>
                </a:solidFill>
                <a:latin typeface="Arial" charset="0"/>
              </a:defRPr>
            </a:lvl6pPr>
            <a:lvl7pPr marL="2971438" indent="-228573" eaLnBrk="0" fontAlgn="base" hangingPunct="0">
              <a:spcBef>
                <a:spcPct val="30000"/>
              </a:spcBef>
              <a:spcAft>
                <a:spcPct val="0"/>
              </a:spcAft>
              <a:defRPr sz="1200">
                <a:solidFill>
                  <a:schemeClr val="tx1"/>
                </a:solidFill>
                <a:latin typeface="Arial" charset="0"/>
              </a:defRPr>
            </a:lvl7pPr>
            <a:lvl8pPr marL="3428583" indent="-228573" eaLnBrk="0" fontAlgn="base" hangingPunct="0">
              <a:spcBef>
                <a:spcPct val="30000"/>
              </a:spcBef>
              <a:spcAft>
                <a:spcPct val="0"/>
              </a:spcAft>
              <a:defRPr sz="1200">
                <a:solidFill>
                  <a:schemeClr val="tx1"/>
                </a:solidFill>
                <a:latin typeface="Arial" charset="0"/>
              </a:defRPr>
            </a:lvl8pPr>
            <a:lvl9pPr marL="3885728" indent="-22857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CAD95D5-44EE-4C29-9020-0B873008D81C}" type="slidenum">
              <a:rPr lang="en-GB" altLang="en-US" smtClean="0"/>
              <a:pPr eaLnBrk="1" hangingPunct="1">
                <a:spcBef>
                  <a:spcPct val="0"/>
                </a:spcBef>
              </a:pPr>
              <a:t>26</a:t>
            </a:fld>
            <a:endParaRPr lang="en-GB" alt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889212" y="4632960"/>
            <a:ext cx="4890665" cy="4389120"/>
          </a:xfrm>
          <a:noFill/>
        </p:spPr>
        <p:txBody>
          <a:bodyPr/>
          <a:lstStyle/>
          <a:p>
            <a:pPr eaLnBrk="1" hangingPunct="1">
              <a:spcBef>
                <a:spcPct val="0"/>
              </a:spcBef>
              <a:buClr>
                <a:schemeClr val="accent2"/>
              </a:buClr>
            </a:pPr>
            <a:endParaRPr lang="en-GB" altLang="en-US" sz="1400" dirty="0"/>
          </a:p>
          <a:p>
            <a:pPr eaLnBrk="1" hangingPunct="1">
              <a:spcBef>
                <a:spcPct val="0"/>
              </a:spcBef>
              <a:buClr>
                <a:schemeClr val="accent2"/>
              </a:buClr>
            </a:pPr>
            <a:r>
              <a:rPr lang="en-GB" altLang="en-US" dirty="0"/>
              <a:t>School Census DEMO</a:t>
            </a:r>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C10EDE81-93B3-44DC-95C7-D0EA5ED15C80}" type="slidenum">
              <a:rPr lang="en-GB"/>
              <a:pPr>
                <a:defRPr/>
              </a:pPr>
              <a:t>‹#›</a:t>
            </a:fld>
            <a:endParaRPr lang="en-GB" dirty="0"/>
          </a:p>
        </p:txBody>
      </p:sp>
    </p:spTree>
    <p:extLst>
      <p:ext uri="{BB962C8B-B14F-4D97-AF65-F5344CB8AC3E}">
        <p14:creationId xmlns:p14="http://schemas.microsoft.com/office/powerpoint/2010/main" val="975671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5F6898D1-53D1-49FE-9914-22B95B9103DA}" type="slidenum">
              <a:rPr lang="en-GB"/>
              <a:pPr>
                <a:defRPr/>
              </a:pPr>
              <a:t>‹#›</a:t>
            </a:fld>
            <a:endParaRPr lang="en-GB" dirty="0"/>
          </a:p>
        </p:txBody>
      </p:sp>
    </p:spTree>
    <p:extLst>
      <p:ext uri="{BB962C8B-B14F-4D97-AF65-F5344CB8AC3E}">
        <p14:creationId xmlns:p14="http://schemas.microsoft.com/office/powerpoint/2010/main" val="2731295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32475" y="476250"/>
            <a:ext cx="1908175" cy="55451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07950" y="476250"/>
            <a:ext cx="5572125" cy="55451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DC05211E-BDA4-439D-822B-8B4F16D4CBE0}" type="slidenum">
              <a:rPr lang="en-GB"/>
              <a:pPr>
                <a:defRPr/>
              </a:pPr>
              <a:t>‹#›</a:t>
            </a:fld>
            <a:endParaRPr lang="en-GB" dirty="0"/>
          </a:p>
        </p:txBody>
      </p:sp>
    </p:spTree>
    <p:extLst>
      <p:ext uri="{BB962C8B-B14F-4D97-AF65-F5344CB8AC3E}">
        <p14:creationId xmlns:p14="http://schemas.microsoft.com/office/powerpoint/2010/main" val="113380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8720192A-C8BF-4965-ACF6-75279A109CAC}" type="slidenum">
              <a:rPr lang="en-GB"/>
              <a:pPr>
                <a:defRPr/>
              </a:pPr>
              <a:t>‹#›</a:t>
            </a:fld>
            <a:endParaRPr lang="en-GB" dirty="0"/>
          </a:p>
        </p:txBody>
      </p:sp>
    </p:spTree>
    <p:extLst>
      <p:ext uri="{BB962C8B-B14F-4D97-AF65-F5344CB8AC3E}">
        <p14:creationId xmlns:p14="http://schemas.microsoft.com/office/powerpoint/2010/main" val="94926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341C6BF4-295A-41A0-848E-04A4227B435D}" type="slidenum">
              <a:rPr lang="en-GB"/>
              <a:pPr>
                <a:defRPr/>
              </a:pPr>
              <a:t>‹#›</a:t>
            </a:fld>
            <a:endParaRPr lang="en-GB" dirty="0"/>
          </a:p>
        </p:txBody>
      </p:sp>
    </p:spTree>
    <p:extLst>
      <p:ext uri="{BB962C8B-B14F-4D97-AF65-F5344CB8AC3E}">
        <p14:creationId xmlns:p14="http://schemas.microsoft.com/office/powerpoint/2010/main" val="3612595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07950" y="1484313"/>
            <a:ext cx="3740150"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000500" y="1484313"/>
            <a:ext cx="3740150"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18FC5778-C77E-4C5C-AB7E-D630F289E2B9}" type="slidenum">
              <a:rPr lang="en-GB"/>
              <a:pPr>
                <a:defRPr/>
              </a:pPr>
              <a:t>‹#›</a:t>
            </a:fld>
            <a:endParaRPr lang="en-GB" dirty="0"/>
          </a:p>
        </p:txBody>
      </p:sp>
    </p:spTree>
    <p:extLst>
      <p:ext uri="{BB962C8B-B14F-4D97-AF65-F5344CB8AC3E}">
        <p14:creationId xmlns:p14="http://schemas.microsoft.com/office/powerpoint/2010/main" val="203894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7"/>
          <p:cNvSpPr>
            <a:spLocks noGrp="1" noChangeArrowheads="1"/>
          </p:cNvSpPr>
          <p:nvPr>
            <p:ph type="sldNum" sz="quarter" idx="12"/>
          </p:nvPr>
        </p:nvSpPr>
        <p:spPr>
          <a:ln/>
        </p:spPr>
        <p:txBody>
          <a:bodyPr/>
          <a:lstStyle>
            <a:lvl1pPr>
              <a:defRPr/>
            </a:lvl1pPr>
          </a:lstStyle>
          <a:p>
            <a:pPr>
              <a:defRPr/>
            </a:pPr>
            <a:fld id="{DA4F0F4A-EC46-45F9-A894-97EA405A4D53}" type="slidenum">
              <a:rPr lang="en-GB"/>
              <a:pPr>
                <a:defRPr/>
              </a:pPr>
              <a:t>‹#›</a:t>
            </a:fld>
            <a:endParaRPr lang="en-GB" dirty="0"/>
          </a:p>
        </p:txBody>
      </p:sp>
    </p:spTree>
    <p:extLst>
      <p:ext uri="{BB962C8B-B14F-4D97-AF65-F5344CB8AC3E}">
        <p14:creationId xmlns:p14="http://schemas.microsoft.com/office/powerpoint/2010/main" val="2044150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7"/>
          <p:cNvSpPr>
            <a:spLocks noGrp="1" noChangeArrowheads="1"/>
          </p:cNvSpPr>
          <p:nvPr>
            <p:ph type="sldNum" sz="quarter" idx="12"/>
          </p:nvPr>
        </p:nvSpPr>
        <p:spPr>
          <a:ln/>
        </p:spPr>
        <p:txBody>
          <a:bodyPr/>
          <a:lstStyle>
            <a:lvl1pPr>
              <a:defRPr/>
            </a:lvl1pPr>
          </a:lstStyle>
          <a:p>
            <a:pPr>
              <a:defRPr/>
            </a:pPr>
            <a:fld id="{30A0A0EF-8CA9-4C71-80B7-606EB9672E39}" type="slidenum">
              <a:rPr lang="en-GB"/>
              <a:pPr>
                <a:defRPr/>
              </a:pPr>
              <a:t>‹#›</a:t>
            </a:fld>
            <a:endParaRPr lang="en-GB" dirty="0"/>
          </a:p>
        </p:txBody>
      </p:sp>
    </p:spTree>
    <p:extLst>
      <p:ext uri="{BB962C8B-B14F-4D97-AF65-F5344CB8AC3E}">
        <p14:creationId xmlns:p14="http://schemas.microsoft.com/office/powerpoint/2010/main" val="3231517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7"/>
          <p:cNvSpPr>
            <a:spLocks noGrp="1" noChangeArrowheads="1"/>
          </p:cNvSpPr>
          <p:nvPr>
            <p:ph type="sldNum" sz="quarter" idx="12"/>
          </p:nvPr>
        </p:nvSpPr>
        <p:spPr>
          <a:ln/>
        </p:spPr>
        <p:txBody>
          <a:bodyPr/>
          <a:lstStyle>
            <a:lvl1pPr>
              <a:defRPr/>
            </a:lvl1pPr>
          </a:lstStyle>
          <a:p>
            <a:pPr>
              <a:defRPr/>
            </a:pPr>
            <a:fld id="{E187D00E-E390-40C2-BAD1-43792D81E1EB}" type="slidenum">
              <a:rPr lang="en-GB"/>
              <a:pPr>
                <a:defRPr/>
              </a:pPr>
              <a:t>‹#›</a:t>
            </a:fld>
            <a:endParaRPr lang="en-GB" dirty="0"/>
          </a:p>
        </p:txBody>
      </p:sp>
    </p:spTree>
    <p:extLst>
      <p:ext uri="{BB962C8B-B14F-4D97-AF65-F5344CB8AC3E}">
        <p14:creationId xmlns:p14="http://schemas.microsoft.com/office/powerpoint/2010/main" val="1159723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10626867-126D-4677-82AE-3BD533817641}" type="slidenum">
              <a:rPr lang="en-GB"/>
              <a:pPr>
                <a:defRPr/>
              </a:pPr>
              <a:t>‹#›</a:t>
            </a:fld>
            <a:endParaRPr lang="en-GB" dirty="0"/>
          </a:p>
        </p:txBody>
      </p:sp>
    </p:spTree>
    <p:extLst>
      <p:ext uri="{BB962C8B-B14F-4D97-AF65-F5344CB8AC3E}">
        <p14:creationId xmlns:p14="http://schemas.microsoft.com/office/powerpoint/2010/main" val="329662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6C3525C2-7DBB-410C-9F70-D92688AFCA1F}" type="slidenum">
              <a:rPr lang="en-GB"/>
              <a:pPr>
                <a:defRPr/>
              </a:pPr>
              <a:t>‹#›</a:t>
            </a:fld>
            <a:endParaRPr lang="en-GB" dirty="0"/>
          </a:p>
        </p:txBody>
      </p:sp>
    </p:spTree>
    <p:extLst>
      <p:ext uri="{BB962C8B-B14F-4D97-AF65-F5344CB8AC3E}">
        <p14:creationId xmlns:p14="http://schemas.microsoft.com/office/powerpoint/2010/main" val="4278924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ue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805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07950" y="476250"/>
            <a:ext cx="76327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107950" y="1484313"/>
            <a:ext cx="76327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8373"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dirty="0"/>
          </a:p>
        </p:txBody>
      </p:sp>
      <p:sp>
        <p:nvSpPr>
          <p:cNvPr id="58374"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dirty="0"/>
          </a:p>
        </p:txBody>
      </p:sp>
      <p:sp>
        <p:nvSpPr>
          <p:cNvPr id="58375"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58561F9-2BA1-4433-8C58-7FE1A020525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2" Type="http://schemas.openxmlformats.org/officeDocument/2006/relationships/hyperlink" Target="http://apps.warwickshire.gov.uk/SchoolUpload"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mailto:ictdsservicedesk@warwickshire.gov.uk"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mailto:insight@warwickshire.gov.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sd.we-learn.com/downloads" TargetMode="External"/><Relationship Id="rId2" Type="http://schemas.openxmlformats.org/officeDocument/2006/relationships/hyperlink" Target="http://www.bit.ly/midaspag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8313" y="692150"/>
            <a:ext cx="7010400" cy="4249738"/>
          </a:xfrm>
        </p:spPr>
        <p:txBody>
          <a:bodyPr/>
          <a:lstStyle/>
          <a:p>
            <a:pPr eaLnBrk="1" hangingPunct="1"/>
            <a:br>
              <a:rPr lang="en-GB" altLang="en-US" sz="7200" dirty="0">
                <a:solidFill>
                  <a:srgbClr val="000000"/>
                </a:solidFill>
                <a:latin typeface="Arial Rounded MT Bold" pitchFamily="34" charset="0"/>
              </a:rPr>
            </a:br>
            <a:r>
              <a:rPr lang="en-GB" altLang="en-US" sz="7200" dirty="0">
                <a:solidFill>
                  <a:srgbClr val="000000"/>
                </a:solidFill>
              </a:rPr>
              <a:t>Pupil Census</a:t>
            </a:r>
            <a:br>
              <a:rPr lang="en-GB" altLang="en-US" sz="7200" dirty="0">
                <a:solidFill>
                  <a:srgbClr val="000000"/>
                </a:solidFill>
              </a:rPr>
            </a:br>
            <a:r>
              <a:rPr lang="en-GB" altLang="en-US" sz="7200" dirty="0">
                <a:solidFill>
                  <a:srgbClr val="000000"/>
                </a:solidFill>
              </a:rPr>
              <a:t>January 2024</a:t>
            </a:r>
          </a:p>
        </p:txBody>
      </p:sp>
      <p:sp>
        <p:nvSpPr>
          <p:cNvPr id="3" name="Text Box 5">
            <a:extLst>
              <a:ext uri="{FF2B5EF4-FFF2-40B4-BE49-F238E27FC236}">
                <a16:creationId xmlns:a16="http://schemas.microsoft.com/office/drawing/2014/main" id="{EAD216B7-908E-4430-B0B6-B24DA8B7D28A}"/>
              </a:ext>
            </a:extLst>
          </p:cNvPr>
          <p:cNvSpPr txBox="1">
            <a:spLocks noChangeArrowheads="1"/>
          </p:cNvSpPr>
          <p:nvPr/>
        </p:nvSpPr>
        <p:spPr bwMode="auto">
          <a:xfrm>
            <a:off x="2771801" y="5445224"/>
            <a:ext cx="475252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defRPr/>
            </a:pPr>
            <a:r>
              <a:rPr lang="en-GB" sz="3600" dirty="0">
                <a:effectLst>
                  <a:outerShdw blurRad="38100" dist="38100" dir="2700000" algn="tl">
                    <a:srgbClr val="C0C0C0"/>
                  </a:outerShdw>
                </a:effectLst>
                <a:latin typeface="Tahoma" pitchFamily="34" charset="0"/>
              </a:rPr>
              <a:t>	Heather Tzemis</a:t>
            </a:r>
            <a:endParaRPr lang="en-GB" sz="4400" dirty="0">
              <a:effectLst>
                <a:outerShdw blurRad="38100" dist="38100" dir="2700000" algn="tl">
                  <a:srgbClr val="C0C0C0"/>
                </a:outerShdw>
              </a:effectLst>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1" y="620688"/>
            <a:ext cx="7483735" cy="1584598"/>
          </a:xfrm>
        </p:spPr>
        <p:txBody>
          <a:bodyPr/>
          <a:lstStyle/>
          <a:p>
            <a:r>
              <a:rPr lang="en-GB" sz="4000" dirty="0"/>
              <a:t>What data attracts Pupil Premium funding ? </a:t>
            </a:r>
            <a:br>
              <a:rPr lang="en-GB" sz="4000" dirty="0"/>
            </a:br>
            <a:endParaRPr lang="en-GB" sz="4000" dirty="0"/>
          </a:p>
        </p:txBody>
      </p:sp>
      <p:sp>
        <p:nvSpPr>
          <p:cNvPr id="3" name="Content Placeholder 2"/>
          <p:cNvSpPr>
            <a:spLocks noGrp="1"/>
          </p:cNvSpPr>
          <p:nvPr>
            <p:ph idx="1"/>
          </p:nvPr>
        </p:nvSpPr>
        <p:spPr>
          <a:xfrm>
            <a:off x="611560" y="2780928"/>
            <a:ext cx="7128792" cy="3312368"/>
          </a:xfrm>
        </p:spPr>
        <p:txBody>
          <a:bodyPr/>
          <a:lstStyle/>
          <a:p>
            <a:pPr eaLnBrk="1" hangingPunct="1">
              <a:spcBef>
                <a:spcPct val="0"/>
              </a:spcBef>
            </a:pPr>
            <a:r>
              <a:rPr lang="en-GB" altLang="en-US" dirty="0">
                <a:solidFill>
                  <a:srgbClr val="C00000"/>
                </a:solidFill>
              </a:rPr>
              <a:t>Free School Meals eligibility</a:t>
            </a:r>
          </a:p>
          <a:p>
            <a:pPr eaLnBrk="1" hangingPunct="1">
              <a:spcBef>
                <a:spcPct val="0"/>
              </a:spcBef>
            </a:pPr>
            <a:endParaRPr lang="en-GB" altLang="en-US" sz="1200" dirty="0">
              <a:solidFill>
                <a:srgbClr val="C00000"/>
              </a:solidFill>
            </a:endParaRPr>
          </a:p>
          <a:p>
            <a:pPr eaLnBrk="1" hangingPunct="1">
              <a:spcBef>
                <a:spcPct val="0"/>
              </a:spcBef>
            </a:pPr>
            <a:r>
              <a:rPr lang="en-GB" altLang="en-US" dirty="0">
                <a:solidFill>
                  <a:srgbClr val="C00000"/>
                </a:solidFill>
              </a:rPr>
              <a:t>Service Children</a:t>
            </a:r>
          </a:p>
          <a:p>
            <a:pPr eaLnBrk="1" hangingPunct="1">
              <a:spcBef>
                <a:spcPct val="0"/>
              </a:spcBef>
            </a:pPr>
            <a:endParaRPr lang="en-GB" altLang="en-US" sz="1200" i="1" dirty="0">
              <a:solidFill>
                <a:srgbClr val="C00000"/>
              </a:solidFill>
            </a:endParaRPr>
          </a:p>
          <a:p>
            <a:pPr eaLnBrk="1" hangingPunct="1">
              <a:spcBef>
                <a:spcPct val="0"/>
              </a:spcBef>
            </a:pPr>
            <a:r>
              <a:rPr lang="en-GB" altLang="en-US" dirty="0">
                <a:solidFill>
                  <a:srgbClr val="C00000"/>
                </a:solidFill>
              </a:rPr>
              <a:t>Post Looked After Arrangements</a:t>
            </a:r>
            <a:endParaRPr lang="en-GB" altLang="en-US" i="1" dirty="0">
              <a:solidFill>
                <a:srgbClr val="C00000"/>
              </a:solidFill>
            </a:endParaRPr>
          </a:p>
          <a:p>
            <a:pPr eaLnBrk="1" hangingPunct="1">
              <a:spcBef>
                <a:spcPct val="0"/>
              </a:spcBef>
            </a:pPr>
            <a:endParaRPr lang="en-GB" altLang="en-US" sz="1200" i="1" dirty="0">
              <a:solidFill>
                <a:srgbClr val="C00000"/>
              </a:solidFill>
            </a:endParaRPr>
          </a:p>
          <a:p>
            <a:pPr eaLnBrk="1" hangingPunct="1">
              <a:spcBef>
                <a:spcPct val="0"/>
              </a:spcBef>
            </a:pPr>
            <a:r>
              <a:rPr lang="en-GB" altLang="en-US" dirty="0">
                <a:solidFill>
                  <a:srgbClr val="C00000"/>
                </a:solidFill>
              </a:rPr>
              <a:t>Currently In Care</a:t>
            </a:r>
          </a:p>
          <a:p>
            <a:pPr marL="0" indent="0" eaLnBrk="1" hangingPunct="1">
              <a:spcBef>
                <a:spcPct val="0"/>
              </a:spcBef>
              <a:buNone/>
            </a:pPr>
            <a:endParaRPr lang="en-GB" altLang="en-US" sz="2400" i="1" dirty="0">
              <a:solidFill>
                <a:srgbClr val="C00000"/>
              </a:solidFill>
            </a:endParaRPr>
          </a:p>
          <a:p>
            <a:endParaRPr lang="en-GB" dirty="0"/>
          </a:p>
        </p:txBody>
      </p:sp>
    </p:spTree>
    <p:extLst>
      <p:ext uri="{BB962C8B-B14F-4D97-AF65-F5344CB8AC3E}">
        <p14:creationId xmlns:p14="http://schemas.microsoft.com/office/powerpoint/2010/main" val="2095649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96254-4705-49BD-B13C-4A017043052E}"/>
              </a:ext>
            </a:extLst>
          </p:cNvPr>
          <p:cNvSpPr>
            <a:spLocks noGrp="1"/>
          </p:cNvSpPr>
          <p:nvPr>
            <p:ph type="title"/>
          </p:nvPr>
        </p:nvSpPr>
        <p:spPr>
          <a:xfrm>
            <a:off x="62706" y="1412776"/>
            <a:ext cx="7632700" cy="936625"/>
          </a:xfrm>
        </p:spPr>
        <p:txBody>
          <a:bodyPr/>
          <a:lstStyle/>
          <a:p>
            <a:r>
              <a:rPr lang="en-GB" sz="3600" dirty="0">
                <a:solidFill>
                  <a:srgbClr val="006600"/>
                </a:solidFill>
              </a:rPr>
              <a:t>Free School Meals Entitlement</a:t>
            </a:r>
          </a:p>
        </p:txBody>
      </p:sp>
      <p:sp>
        <p:nvSpPr>
          <p:cNvPr id="3" name="Content Placeholder 2">
            <a:extLst>
              <a:ext uri="{FF2B5EF4-FFF2-40B4-BE49-F238E27FC236}">
                <a16:creationId xmlns:a16="http://schemas.microsoft.com/office/drawing/2014/main" id="{DEAF3F09-01B0-482F-9B74-42D13F72F931}"/>
              </a:ext>
            </a:extLst>
          </p:cNvPr>
          <p:cNvSpPr>
            <a:spLocks noGrp="1"/>
          </p:cNvSpPr>
          <p:nvPr>
            <p:ph idx="1"/>
          </p:nvPr>
        </p:nvSpPr>
        <p:spPr>
          <a:xfrm>
            <a:off x="62706" y="2204864"/>
            <a:ext cx="7488832" cy="4537075"/>
          </a:xfrm>
        </p:spPr>
        <p:txBody>
          <a:bodyPr/>
          <a:lstStyle/>
          <a:p>
            <a:endParaRPr lang="en-GB" sz="1800" dirty="0">
              <a:solidFill>
                <a:srgbClr val="000000"/>
              </a:solidFill>
              <a:effectLst/>
              <a:latin typeface="Arial" panose="020B0604020202020204" pitchFamily="34" charset="0"/>
              <a:ea typeface="Times New Roman" panose="02020603050405020304" pitchFamily="18" charset="0"/>
            </a:endParaRPr>
          </a:p>
          <a:p>
            <a:pPr marL="0" indent="0" algn="ctr">
              <a:buNone/>
            </a:pPr>
            <a:r>
              <a:rPr lang="en-GB" sz="2400" dirty="0">
                <a:solidFill>
                  <a:srgbClr val="000000"/>
                </a:solidFill>
                <a:effectLst/>
                <a:latin typeface="Arial" panose="020B0604020202020204" pitchFamily="34" charset="0"/>
                <a:ea typeface="Times New Roman" panose="02020603050405020304" pitchFamily="18" charset="0"/>
              </a:rPr>
              <a:t>Extract from DfE census technical specification:</a:t>
            </a:r>
          </a:p>
          <a:p>
            <a:pPr marL="0" indent="0">
              <a:buNone/>
            </a:pPr>
            <a:endParaRPr lang="en-GB" sz="1800" dirty="0">
              <a:solidFill>
                <a:srgbClr val="000000"/>
              </a:solidFill>
              <a:effectLst/>
              <a:latin typeface="Arial" panose="020B0604020202020204" pitchFamily="34" charset="0"/>
              <a:ea typeface="Times New Roman" panose="02020603050405020304" pitchFamily="18" charset="0"/>
            </a:endParaRPr>
          </a:p>
          <a:p>
            <a:r>
              <a:rPr lang="en-GB" sz="2400" dirty="0">
                <a:solidFill>
                  <a:srgbClr val="000000"/>
                </a:solidFill>
                <a:effectLst/>
                <a:latin typeface="Arial" panose="020B0604020202020204" pitchFamily="34" charset="0"/>
                <a:ea typeface="Times New Roman" panose="02020603050405020304" pitchFamily="18" charset="0"/>
              </a:rPr>
              <a:t> any claimant who was in receipt of free school meals on 31 March 2018 should continue to receive free school meals until the end of the universal credit roll out period, and then until their phase of education ends. This covers until at least </a:t>
            </a:r>
            <a:r>
              <a:rPr lang="en-GB" sz="2400" b="1" u="sng" dirty="0">
                <a:solidFill>
                  <a:srgbClr val="000000"/>
                </a:solidFill>
                <a:effectLst/>
                <a:latin typeface="Arial" panose="020B0604020202020204" pitchFamily="34" charset="0"/>
                <a:ea typeface="Times New Roman" panose="02020603050405020304" pitchFamily="18" charset="0"/>
              </a:rPr>
              <a:t>Summer 2025</a:t>
            </a:r>
            <a:r>
              <a:rPr lang="en-GB" sz="2400" dirty="0">
                <a:solidFill>
                  <a:srgbClr val="000000"/>
                </a:solidFill>
                <a:effectLst/>
                <a:latin typeface="Arial" panose="020B0604020202020204" pitchFamily="34" charset="0"/>
                <a:ea typeface="Times New Roman" panose="02020603050405020304" pitchFamily="18" charset="0"/>
              </a:rPr>
              <a:t> and applies even if their circumstances change and they would no longer meet the eligibility criteria. </a:t>
            </a:r>
          </a:p>
          <a:p>
            <a:endParaRPr lang="en-GB" dirty="0"/>
          </a:p>
        </p:txBody>
      </p:sp>
      <p:sp>
        <p:nvSpPr>
          <p:cNvPr id="4" name="Title 1">
            <a:extLst>
              <a:ext uri="{FF2B5EF4-FFF2-40B4-BE49-F238E27FC236}">
                <a16:creationId xmlns:a16="http://schemas.microsoft.com/office/drawing/2014/main" id="{E4E96254-4705-49BD-B13C-4A017043052E}"/>
              </a:ext>
            </a:extLst>
          </p:cNvPr>
          <p:cNvSpPr txBox="1">
            <a:spLocks/>
          </p:cNvSpPr>
          <p:nvPr/>
        </p:nvSpPr>
        <p:spPr bwMode="auto">
          <a:xfrm>
            <a:off x="62706" y="494289"/>
            <a:ext cx="76327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GB" sz="4000" kern="0" dirty="0">
                <a:solidFill>
                  <a:schemeClr val="tx1"/>
                </a:solidFill>
              </a:rPr>
              <a:t>Updates to existing data items</a:t>
            </a:r>
            <a:endParaRPr lang="en-GB" sz="4000" kern="0" dirty="0">
              <a:solidFill>
                <a:srgbClr val="006600"/>
              </a:solidFill>
            </a:endParaRPr>
          </a:p>
        </p:txBody>
      </p:sp>
    </p:spTree>
    <p:extLst>
      <p:ext uri="{BB962C8B-B14F-4D97-AF65-F5344CB8AC3E}">
        <p14:creationId xmlns:p14="http://schemas.microsoft.com/office/powerpoint/2010/main" val="681461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514" y="373882"/>
            <a:ext cx="7632700" cy="792087"/>
          </a:xfrm>
        </p:spPr>
        <p:txBody>
          <a:bodyPr/>
          <a:lstStyle/>
          <a:p>
            <a:pPr algn="l"/>
            <a:r>
              <a:rPr lang="en-GB" sz="4000" dirty="0"/>
              <a:t>Pupil Premium Funding Cycle</a:t>
            </a:r>
          </a:p>
        </p:txBody>
      </p:sp>
      <p:sp>
        <p:nvSpPr>
          <p:cNvPr id="3" name="Content Placeholder 2"/>
          <p:cNvSpPr>
            <a:spLocks noGrp="1"/>
          </p:cNvSpPr>
          <p:nvPr>
            <p:ph idx="1"/>
          </p:nvPr>
        </p:nvSpPr>
        <p:spPr>
          <a:xfrm>
            <a:off x="134514" y="1268760"/>
            <a:ext cx="7704708" cy="5400599"/>
          </a:xfrm>
        </p:spPr>
        <p:txBody>
          <a:bodyPr/>
          <a:lstStyle/>
          <a:p>
            <a:pPr marL="0" indent="0">
              <a:buNone/>
            </a:pPr>
            <a:r>
              <a:rPr lang="en-GB" sz="2800" dirty="0"/>
              <a:t>Census submitted to the DfE</a:t>
            </a:r>
          </a:p>
          <a:p>
            <a:pPr marL="0" indent="0">
              <a:buNone/>
            </a:pPr>
            <a:endParaRPr lang="en-GB" sz="2000" dirty="0"/>
          </a:p>
          <a:p>
            <a:pPr marL="0" indent="0">
              <a:buNone/>
            </a:pPr>
            <a:r>
              <a:rPr lang="en-GB" sz="2800" dirty="0"/>
              <a:t>DfE analyse data and calculate Pupil Premium funding </a:t>
            </a:r>
            <a:r>
              <a:rPr lang="en-GB" sz="1600" i="1" dirty="0">
                <a:solidFill>
                  <a:srgbClr val="C00000"/>
                </a:solidFill>
              </a:rPr>
              <a:t>(Schools should maintain PP indicator ticks manually, while waiting for the CSV file)</a:t>
            </a:r>
          </a:p>
          <a:p>
            <a:pPr marL="0" indent="0">
              <a:buNone/>
            </a:pPr>
            <a:endParaRPr lang="en-GB" sz="2000" dirty="0"/>
          </a:p>
          <a:p>
            <a:pPr marL="0" indent="0">
              <a:buNone/>
            </a:pPr>
            <a:r>
              <a:rPr lang="en-GB" sz="2800" dirty="0"/>
              <a:t>DfE prepare csv Pupil Premium files for schools and upload onto the GIAP Website </a:t>
            </a:r>
            <a:r>
              <a:rPr lang="en-GB" sz="2000" b="1" i="1" dirty="0" err="1"/>
              <a:t>GetInformationAboutPupils</a:t>
            </a:r>
            <a:r>
              <a:rPr lang="en-GB" sz="2000" b="1" i="1" dirty="0"/>
              <a:t>  </a:t>
            </a:r>
            <a:r>
              <a:rPr lang="en-GB" sz="1600" b="1" i="1" dirty="0">
                <a:solidFill>
                  <a:srgbClr val="C00000"/>
                </a:solidFill>
              </a:rPr>
              <a:t>(</a:t>
            </a:r>
            <a:r>
              <a:rPr lang="en-GB" sz="1600" i="1" dirty="0">
                <a:solidFill>
                  <a:srgbClr val="C00000"/>
                </a:solidFill>
              </a:rPr>
              <a:t>3 downloads per year)</a:t>
            </a:r>
          </a:p>
          <a:p>
            <a:pPr marL="0" indent="0">
              <a:buNone/>
            </a:pPr>
            <a:endParaRPr lang="en-GB" sz="1600" dirty="0">
              <a:solidFill>
                <a:srgbClr val="C00000"/>
              </a:solidFill>
            </a:endParaRPr>
          </a:p>
          <a:p>
            <a:pPr marL="0" indent="0">
              <a:buNone/>
            </a:pPr>
            <a:r>
              <a:rPr lang="en-GB" sz="2800" dirty="0"/>
              <a:t>School downloads file and imports into SIMS. Import updates Pupil Premium indicators</a:t>
            </a:r>
            <a:endParaRPr lang="en-GB" sz="2000" i="1" dirty="0">
              <a:solidFill>
                <a:schemeClr val="accent2"/>
              </a:solidFill>
            </a:endParaRPr>
          </a:p>
        </p:txBody>
      </p:sp>
      <p:cxnSp>
        <p:nvCxnSpPr>
          <p:cNvPr id="13" name="Straight Arrow Connector 12"/>
          <p:cNvCxnSpPr/>
          <p:nvPr/>
        </p:nvCxnSpPr>
        <p:spPr bwMode="auto">
          <a:xfrm>
            <a:off x="3909577" y="1772816"/>
            <a:ext cx="0" cy="457200"/>
          </a:xfrm>
          <a:prstGeom prst="straightConnector1">
            <a:avLst/>
          </a:prstGeom>
          <a:solidFill>
            <a:schemeClr val="accent1"/>
          </a:solidFill>
          <a:ln w="38100" cap="flat" cmpd="sng" algn="ctr">
            <a:solidFill>
              <a:srgbClr val="C00000"/>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a:off x="3994409" y="3356992"/>
            <a:ext cx="0" cy="457200"/>
          </a:xfrm>
          <a:prstGeom prst="straightConnector1">
            <a:avLst/>
          </a:prstGeom>
          <a:solidFill>
            <a:schemeClr val="accent1"/>
          </a:solidFill>
          <a:ln w="38100" cap="flat" cmpd="sng" algn="ctr">
            <a:solidFill>
              <a:srgbClr val="C00000"/>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p:cNvCxnSpPr/>
          <p:nvPr/>
        </p:nvCxnSpPr>
        <p:spPr bwMode="auto">
          <a:xfrm>
            <a:off x="3994409" y="4941168"/>
            <a:ext cx="0" cy="457200"/>
          </a:xfrm>
          <a:prstGeom prst="straightConnector1">
            <a:avLst/>
          </a:prstGeom>
          <a:solidFill>
            <a:schemeClr val="accent1"/>
          </a:solidFill>
          <a:ln w="38100" cap="flat" cmpd="sng" algn="ctr">
            <a:solidFill>
              <a:srgbClr val="C00000"/>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2707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07950" y="692150"/>
            <a:ext cx="7632700" cy="936625"/>
          </a:xfrm>
        </p:spPr>
        <p:txBody>
          <a:bodyPr/>
          <a:lstStyle/>
          <a:p>
            <a:r>
              <a:rPr lang="en-GB" altLang="en-US" dirty="0"/>
              <a:t>Pupil Level data in SIMS</a:t>
            </a:r>
          </a:p>
        </p:txBody>
      </p:sp>
      <p:pic>
        <p:nvPicPr>
          <p:cNvPr id="92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628775"/>
            <a:ext cx="6897688"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2133600"/>
            <a:ext cx="1304925" cy="284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rot="20941543">
            <a:off x="905983" y="2877030"/>
            <a:ext cx="6405767" cy="1107996"/>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Privacy Notice</a:t>
            </a:r>
          </a:p>
        </p:txBody>
      </p:sp>
    </p:spTree>
    <p:extLst>
      <p:ext uri="{BB962C8B-B14F-4D97-AF65-F5344CB8AC3E}">
        <p14:creationId xmlns:p14="http://schemas.microsoft.com/office/powerpoint/2010/main" val="81218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Pupil Level data - Primary</a:t>
            </a:r>
          </a:p>
        </p:txBody>
      </p:sp>
      <p:sp>
        <p:nvSpPr>
          <p:cNvPr id="2" name="TextBox 1"/>
          <p:cNvSpPr txBox="1">
            <a:spLocks noChangeArrowheads="1"/>
          </p:cNvSpPr>
          <p:nvPr/>
        </p:nvSpPr>
        <p:spPr bwMode="auto">
          <a:xfrm>
            <a:off x="312166" y="1700808"/>
            <a:ext cx="739306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pPr>
            <a:r>
              <a:rPr lang="en-GB" altLang="en-US" sz="2400" dirty="0"/>
              <a:t>UPN </a:t>
            </a:r>
          </a:p>
          <a:p>
            <a:pPr eaLnBrk="1" hangingPunct="1">
              <a:spcBef>
                <a:spcPct val="0"/>
              </a:spcBef>
            </a:pPr>
            <a:r>
              <a:rPr lang="en-GB" altLang="en-US" sz="2400" dirty="0"/>
              <a:t>Addresses</a:t>
            </a:r>
          </a:p>
          <a:p>
            <a:pPr eaLnBrk="1" hangingPunct="1">
              <a:spcBef>
                <a:spcPct val="0"/>
              </a:spcBef>
            </a:pPr>
            <a:r>
              <a:rPr lang="en-GB" altLang="en-US" sz="2400" dirty="0">
                <a:solidFill>
                  <a:srgbClr val="C00000"/>
                </a:solidFill>
              </a:rPr>
              <a:t>Free School Meals eligibility</a:t>
            </a:r>
          </a:p>
          <a:p>
            <a:pPr eaLnBrk="1" hangingPunct="1">
              <a:spcBef>
                <a:spcPct val="0"/>
              </a:spcBef>
            </a:pPr>
            <a:r>
              <a:rPr lang="en-GB" altLang="en-US" sz="2400" dirty="0">
                <a:solidFill>
                  <a:srgbClr val="C00000"/>
                </a:solidFill>
              </a:rPr>
              <a:t>Service Children</a:t>
            </a:r>
            <a:endParaRPr lang="en-GB" altLang="en-US" sz="1800" i="1" dirty="0">
              <a:solidFill>
                <a:srgbClr val="C00000"/>
              </a:solidFill>
            </a:endParaRPr>
          </a:p>
          <a:p>
            <a:pPr eaLnBrk="1" hangingPunct="1">
              <a:spcBef>
                <a:spcPct val="0"/>
              </a:spcBef>
            </a:pPr>
            <a:r>
              <a:rPr lang="en-GB" altLang="en-US" sz="2400" dirty="0"/>
              <a:t>Ethnicity</a:t>
            </a:r>
          </a:p>
          <a:p>
            <a:pPr eaLnBrk="1" hangingPunct="1">
              <a:spcBef>
                <a:spcPct val="0"/>
              </a:spcBef>
            </a:pPr>
            <a:r>
              <a:rPr lang="en-GB" altLang="en-US" sz="2400" dirty="0"/>
              <a:t>First Language</a:t>
            </a:r>
          </a:p>
          <a:p>
            <a:pPr eaLnBrk="1" hangingPunct="1">
              <a:spcBef>
                <a:spcPct val="0"/>
              </a:spcBef>
            </a:pPr>
            <a:r>
              <a:rPr lang="en-GB" altLang="en-US" sz="2400" dirty="0"/>
              <a:t>English as an additional language</a:t>
            </a:r>
          </a:p>
          <a:p>
            <a:pPr eaLnBrk="1" hangingPunct="1">
              <a:spcBef>
                <a:spcPct val="0"/>
              </a:spcBef>
            </a:pPr>
            <a:r>
              <a:rPr lang="en-GB" altLang="en-US" sz="2400" dirty="0"/>
              <a:t>SEN</a:t>
            </a:r>
          </a:p>
          <a:p>
            <a:pPr eaLnBrk="1" hangingPunct="1">
              <a:spcBef>
                <a:spcPct val="0"/>
              </a:spcBef>
            </a:pPr>
            <a:r>
              <a:rPr lang="en-GB" altLang="en-US" sz="2400" dirty="0"/>
              <a:t>Attendance</a:t>
            </a:r>
          </a:p>
          <a:p>
            <a:pPr eaLnBrk="1" hangingPunct="1">
              <a:spcBef>
                <a:spcPct val="0"/>
              </a:spcBef>
            </a:pPr>
            <a:r>
              <a:rPr lang="en-GB" altLang="en-US" sz="2400" dirty="0"/>
              <a:t>Exclusions</a:t>
            </a:r>
          </a:p>
          <a:p>
            <a:pPr eaLnBrk="1" hangingPunct="1">
              <a:spcBef>
                <a:spcPct val="0"/>
              </a:spcBef>
            </a:pPr>
            <a:r>
              <a:rPr lang="en-GB" altLang="en-US" sz="2400" dirty="0"/>
              <a:t>Alternative Provision Placements</a:t>
            </a:r>
          </a:p>
          <a:p>
            <a:pPr eaLnBrk="1" hangingPunct="1">
              <a:spcBef>
                <a:spcPct val="0"/>
              </a:spcBef>
            </a:pPr>
            <a:r>
              <a:rPr lang="en-GB" altLang="en-US" sz="2400" dirty="0"/>
              <a:t>Young Carer Indicator </a:t>
            </a:r>
          </a:p>
          <a:p>
            <a:pPr eaLnBrk="1" hangingPunct="1">
              <a:spcBef>
                <a:spcPct val="0"/>
              </a:spcBef>
            </a:pPr>
            <a:endParaRPr lang="en-GB" altLang="en-US" sz="2400" dirty="0"/>
          </a:p>
        </p:txBody>
      </p:sp>
    </p:spTree>
    <p:extLst>
      <p:ext uri="{BB962C8B-B14F-4D97-AF65-F5344CB8AC3E}">
        <p14:creationId xmlns:p14="http://schemas.microsoft.com/office/powerpoint/2010/main" val="25106829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10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10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23528" y="399374"/>
            <a:ext cx="8351838" cy="936625"/>
          </a:xfrm>
        </p:spPr>
        <p:txBody>
          <a:bodyPr/>
          <a:lstStyle/>
          <a:p>
            <a:pPr algn="l"/>
            <a:r>
              <a:rPr lang="en-GB" altLang="en-US" dirty="0"/>
              <a:t>Pupil Level data - Secondary</a:t>
            </a:r>
          </a:p>
        </p:txBody>
      </p:sp>
      <p:sp>
        <p:nvSpPr>
          <p:cNvPr id="2" name="TextBox 1"/>
          <p:cNvSpPr txBox="1">
            <a:spLocks noChangeArrowheads="1"/>
          </p:cNvSpPr>
          <p:nvPr/>
        </p:nvSpPr>
        <p:spPr bwMode="auto">
          <a:xfrm>
            <a:off x="179512" y="1346429"/>
            <a:ext cx="7632999"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pPr>
            <a:r>
              <a:rPr lang="en-GB" altLang="en-US" sz="2400" dirty="0"/>
              <a:t>UPN and </a:t>
            </a:r>
            <a:r>
              <a:rPr lang="en-GB" altLang="en-US" sz="2400" dirty="0">
                <a:solidFill>
                  <a:srgbClr val="006600"/>
                </a:solidFill>
              </a:rPr>
              <a:t>ULN</a:t>
            </a:r>
          </a:p>
          <a:p>
            <a:pPr eaLnBrk="1" hangingPunct="1">
              <a:spcBef>
                <a:spcPct val="0"/>
              </a:spcBef>
            </a:pPr>
            <a:r>
              <a:rPr lang="en-GB" altLang="en-US" sz="2400" dirty="0"/>
              <a:t>Addresses</a:t>
            </a:r>
          </a:p>
          <a:p>
            <a:pPr eaLnBrk="1" hangingPunct="1">
              <a:spcBef>
                <a:spcPct val="0"/>
              </a:spcBef>
            </a:pPr>
            <a:r>
              <a:rPr lang="en-GB" altLang="en-US" sz="2400" dirty="0">
                <a:solidFill>
                  <a:srgbClr val="C00000"/>
                </a:solidFill>
              </a:rPr>
              <a:t>Free School Meals eligibility</a:t>
            </a:r>
          </a:p>
          <a:p>
            <a:pPr eaLnBrk="1" hangingPunct="1">
              <a:spcBef>
                <a:spcPct val="0"/>
              </a:spcBef>
            </a:pPr>
            <a:r>
              <a:rPr lang="en-GB" altLang="en-US" sz="2400" dirty="0">
                <a:solidFill>
                  <a:srgbClr val="C00000"/>
                </a:solidFill>
              </a:rPr>
              <a:t>Service Children</a:t>
            </a:r>
            <a:endParaRPr lang="en-GB" altLang="en-US" sz="2000" dirty="0">
              <a:solidFill>
                <a:srgbClr val="C00000"/>
              </a:solidFill>
            </a:endParaRPr>
          </a:p>
          <a:p>
            <a:pPr eaLnBrk="1" hangingPunct="1">
              <a:spcBef>
                <a:spcPct val="0"/>
              </a:spcBef>
            </a:pPr>
            <a:r>
              <a:rPr lang="en-GB" altLang="en-US" sz="2400" dirty="0"/>
              <a:t>Ethnicity</a:t>
            </a:r>
          </a:p>
          <a:p>
            <a:pPr eaLnBrk="1" hangingPunct="1">
              <a:spcBef>
                <a:spcPct val="0"/>
              </a:spcBef>
            </a:pPr>
            <a:r>
              <a:rPr lang="en-GB" altLang="en-US" sz="2400" dirty="0"/>
              <a:t>First Language</a:t>
            </a:r>
          </a:p>
          <a:p>
            <a:pPr eaLnBrk="1" hangingPunct="1">
              <a:spcBef>
                <a:spcPct val="0"/>
              </a:spcBef>
            </a:pPr>
            <a:r>
              <a:rPr lang="en-GB" altLang="en-US" sz="2400" dirty="0"/>
              <a:t>English as an additional language</a:t>
            </a:r>
          </a:p>
          <a:p>
            <a:pPr eaLnBrk="1" hangingPunct="1">
              <a:spcBef>
                <a:spcPct val="0"/>
              </a:spcBef>
            </a:pPr>
            <a:r>
              <a:rPr lang="en-GB" altLang="en-US" sz="2400" dirty="0"/>
              <a:t>SEN</a:t>
            </a:r>
          </a:p>
          <a:p>
            <a:pPr eaLnBrk="1" hangingPunct="1">
              <a:spcBef>
                <a:spcPct val="0"/>
              </a:spcBef>
            </a:pPr>
            <a:r>
              <a:rPr lang="en-GB" altLang="en-US" sz="2400" dirty="0">
                <a:solidFill>
                  <a:srgbClr val="008000"/>
                </a:solidFill>
              </a:rPr>
              <a:t>Learner Support Bursary</a:t>
            </a:r>
          </a:p>
          <a:p>
            <a:pPr eaLnBrk="1" hangingPunct="1">
              <a:spcBef>
                <a:spcPct val="0"/>
              </a:spcBef>
            </a:pPr>
            <a:r>
              <a:rPr lang="en-GB" altLang="en-US" sz="2400" dirty="0">
                <a:solidFill>
                  <a:srgbClr val="008000"/>
                </a:solidFill>
              </a:rPr>
              <a:t>Youth Support Services Agreement</a:t>
            </a:r>
          </a:p>
          <a:p>
            <a:pPr eaLnBrk="1" hangingPunct="1">
              <a:spcBef>
                <a:spcPct val="0"/>
              </a:spcBef>
            </a:pPr>
            <a:r>
              <a:rPr lang="en-GB" altLang="en-US" sz="2400" dirty="0"/>
              <a:t>Attendance</a:t>
            </a:r>
          </a:p>
          <a:p>
            <a:pPr eaLnBrk="1" hangingPunct="1">
              <a:spcBef>
                <a:spcPct val="0"/>
              </a:spcBef>
            </a:pPr>
            <a:r>
              <a:rPr lang="en-GB" altLang="en-US" sz="2400" dirty="0"/>
              <a:t>Exclusions</a:t>
            </a:r>
          </a:p>
          <a:p>
            <a:pPr eaLnBrk="1" hangingPunct="1">
              <a:spcBef>
                <a:spcPct val="0"/>
              </a:spcBef>
            </a:pPr>
            <a:r>
              <a:rPr lang="en-GB" altLang="en-US" sz="2400" dirty="0"/>
              <a:t>Alternative Provision Placements</a:t>
            </a:r>
          </a:p>
          <a:p>
            <a:pPr eaLnBrk="1" hangingPunct="1">
              <a:spcBef>
                <a:spcPct val="0"/>
              </a:spcBef>
            </a:pPr>
            <a:r>
              <a:rPr lang="en-GB" altLang="en-US" sz="2400" dirty="0"/>
              <a:t>Young Carer Indicator </a:t>
            </a:r>
          </a:p>
          <a:p>
            <a:pPr eaLnBrk="1" hangingPunct="1">
              <a:spcBef>
                <a:spcPct val="0"/>
              </a:spcBef>
            </a:pPr>
            <a:endParaRPr lang="en-GB" altLang="en-US" sz="1800" dirty="0"/>
          </a:p>
        </p:txBody>
      </p:sp>
    </p:spTree>
    <p:extLst>
      <p:ext uri="{BB962C8B-B14F-4D97-AF65-F5344CB8AC3E}">
        <p14:creationId xmlns:p14="http://schemas.microsoft.com/office/powerpoint/2010/main" val="47813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10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52" y="620688"/>
            <a:ext cx="7416800" cy="1332385"/>
          </a:xfrm>
        </p:spPr>
        <p:txBody>
          <a:bodyPr/>
          <a:lstStyle/>
          <a:p>
            <a:r>
              <a:rPr lang="en-GB" altLang="en-US" sz="3600" dirty="0"/>
              <a:t>Pupil Level data </a:t>
            </a:r>
            <a:r>
              <a:rPr lang="en-GB" altLang="en-US" sz="3600" b="1" u="sng" dirty="0"/>
              <a:t>not</a:t>
            </a:r>
            <a:r>
              <a:rPr lang="en-GB" altLang="en-US" sz="3600" u="sng" dirty="0"/>
              <a:t> </a:t>
            </a:r>
            <a:r>
              <a:rPr lang="en-GB" altLang="en-US" sz="3600" dirty="0"/>
              <a:t> held on Pupil records </a:t>
            </a:r>
            <a:r>
              <a:rPr lang="en-GB" altLang="en-US" sz="3600" i="1" dirty="0"/>
              <a:t>– </a:t>
            </a:r>
            <a:r>
              <a:rPr lang="en-GB" altLang="en-US" sz="2400" i="1" dirty="0"/>
              <a:t>Primary Pupils</a:t>
            </a:r>
            <a:endParaRPr lang="en-GB" altLang="en-US" sz="2400" i="1" dirty="0">
              <a:solidFill>
                <a:schemeClr val="tx1"/>
              </a:solidFill>
            </a:endParaRPr>
          </a:p>
        </p:txBody>
      </p:sp>
      <p:sp>
        <p:nvSpPr>
          <p:cNvPr id="3" name="Content Placeholder 2"/>
          <p:cNvSpPr>
            <a:spLocks noGrp="1"/>
          </p:cNvSpPr>
          <p:nvPr>
            <p:ph idx="1"/>
          </p:nvPr>
        </p:nvSpPr>
        <p:spPr>
          <a:xfrm>
            <a:off x="107504" y="2492896"/>
            <a:ext cx="7560840" cy="3960440"/>
          </a:xfrm>
        </p:spPr>
        <p:txBody>
          <a:bodyPr/>
          <a:lstStyle/>
          <a:p>
            <a:pPr marL="0" indent="0" defTabSz="895350" eaLnBrk="1" hangingPunct="1">
              <a:spcBef>
                <a:spcPct val="0"/>
              </a:spcBef>
              <a:buFontTx/>
              <a:buNone/>
              <a:tabLst>
                <a:tab pos="361950" algn="l"/>
              </a:tabLst>
              <a:defRPr/>
            </a:pPr>
            <a:r>
              <a:rPr lang="en-GB" altLang="en-US" sz="2800" b="1" dirty="0">
                <a:solidFill>
                  <a:srgbClr val="006600"/>
                </a:solidFill>
              </a:rPr>
              <a:t>Statutory Return Tables / Census Panels</a:t>
            </a:r>
            <a:endParaRPr lang="en-GB" altLang="en-US" sz="1050" b="1" dirty="0">
              <a:solidFill>
                <a:srgbClr val="006600"/>
              </a:solidFill>
            </a:endParaRPr>
          </a:p>
          <a:p>
            <a:pPr eaLnBrk="1" hangingPunct="1">
              <a:spcBef>
                <a:spcPct val="0"/>
              </a:spcBef>
              <a:defRPr/>
            </a:pPr>
            <a:r>
              <a:rPr lang="en-GB" altLang="en-US" sz="2400" dirty="0"/>
              <a:t>Class Type </a:t>
            </a:r>
            <a:r>
              <a:rPr lang="en-GB" altLang="en-US" sz="1600" b="1" i="1" dirty="0">
                <a:solidFill>
                  <a:srgbClr val="C00000"/>
                </a:solidFill>
              </a:rPr>
              <a:t>– Primary Schools</a:t>
            </a:r>
            <a:endParaRPr lang="en-GB" altLang="en-US" sz="1600" dirty="0"/>
          </a:p>
          <a:p>
            <a:pPr eaLnBrk="1" hangingPunct="1">
              <a:spcBef>
                <a:spcPct val="0"/>
              </a:spcBef>
              <a:defRPr/>
            </a:pPr>
            <a:r>
              <a:rPr lang="en-GB" altLang="en-US" sz="2400" dirty="0"/>
              <a:t>Early Years Hours </a:t>
            </a:r>
            <a:r>
              <a:rPr lang="en-GB" altLang="en-US" sz="1600" b="1" i="1" dirty="0">
                <a:solidFill>
                  <a:srgbClr val="C00000"/>
                </a:solidFill>
              </a:rPr>
              <a:t>– Nursery Pupils</a:t>
            </a:r>
            <a:endParaRPr lang="en-GB" altLang="en-US" sz="1600" i="1" dirty="0">
              <a:solidFill>
                <a:schemeClr val="accent4"/>
              </a:solidFill>
            </a:endParaRPr>
          </a:p>
          <a:p>
            <a:pPr eaLnBrk="1" hangingPunct="1">
              <a:spcBef>
                <a:spcPct val="0"/>
              </a:spcBef>
              <a:defRPr/>
            </a:pPr>
            <a:r>
              <a:rPr lang="en-GB" altLang="en-US" sz="2400" dirty="0"/>
              <a:t>Top up funding</a:t>
            </a:r>
          </a:p>
          <a:p>
            <a:pPr eaLnBrk="1" hangingPunct="1">
              <a:spcBef>
                <a:spcPct val="0"/>
              </a:spcBef>
              <a:defRPr/>
            </a:pPr>
            <a:r>
              <a:rPr lang="en-GB" altLang="en-US" sz="2400" dirty="0"/>
              <a:t>Post Looked After Arrangements</a:t>
            </a:r>
          </a:p>
          <a:p>
            <a:pPr eaLnBrk="1" hangingPunct="1">
              <a:spcBef>
                <a:spcPct val="0"/>
              </a:spcBef>
              <a:defRPr/>
            </a:pPr>
            <a:r>
              <a:rPr lang="en-GB" sz="2400" dirty="0"/>
              <a:t>Universal Infant Free School Meals taken</a:t>
            </a:r>
          </a:p>
          <a:p>
            <a:pPr marL="0" lvl="1" indent="0" eaLnBrk="1" hangingPunct="1">
              <a:spcBef>
                <a:spcPct val="0"/>
              </a:spcBef>
              <a:buNone/>
              <a:defRPr/>
            </a:pPr>
            <a:r>
              <a:rPr lang="en-GB" sz="1800" i="1" dirty="0">
                <a:solidFill>
                  <a:srgbClr val="FF0000"/>
                </a:solidFill>
              </a:rPr>
              <a:t>	</a:t>
            </a:r>
            <a:r>
              <a:rPr lang="en-GB" sz="1800" i="1" dirty="0"/>
              <a:t>(School Dinner Taken </a:t>
            </a:r>
            <a:r>
              <a:rPr lang="en-GB" sz="1800" b="1" i="1" dirty="0">
                <a:solidFill>
                  <a:srgbClr val="C00000"/>
                </a:solidFill>
              </a:rPr>
              <a:t>– YR,1&amp;2</a:t>
            </a:r>
            <a:r>
              <a:rPr lang="en-GB" sz="1800" i="1" dirty="0"/>
              <a:t>)</a:t>
            </a:r>
          </a:p>
          <a:p>
            <a:pPr marL="342900" lvl="1" indent="-342900" eaLnBrk="1" hangingPunct="1">
              <a:spcBef>
                <a:spcPct val="0"/>
              </a:spcBef>
              <a:buFont typeface="Arial" charset="0"/>
              <a:buChar char="•"/>
              <a:defRPr/>
            </a:pPr>
            <a:r>
              <a:rPr lang="en-GB" sz="2400" dirty="0"/>
              <a:t>Funding &amp; Monitoring (FAM)                                      </a:t>
            </a:r>
            <a:r>
              <a:rPr lang="en-GB" sz="1800" dirty="0"/>
              <a:t> </a:t>
            </a:r>
            <a:r>
              <a:rPr lang="en-GB" sz="1600" b="1" dirty="0">
                <a:solidFill>
                  <a:srgbClr val="C00000"/>
                </a:solidFill>
              </a:rPr>
              <a:t>Tutoring Hours for </a:t>
            </a:r>
            <a:r>
              <a:rPr lang="en-GB" sz="1600" b="1" dirty="0" err="1">
                <a:solidFill>
                  <a:srgbClr val="C00000"/>
                </a:solidFill>
              </a:rPr>
              <a:t>Aut</a:t>
            </a:r>
            <a:r>
              <a:rPr lang="en-GB" sz="1600" b="1" dirty="0">
                <a:solidFill>
                  <a:srgbClr val="C00000"/>
                </a:solidFill>
              </a:rPr>
              <a:t>, Spr, Sum</a:t>
            </a:r>
          </a:p>
          <a:p>
            <a:pPr marL="342900" lvl="1" indent="-342900" eaLnBrk="1" hangingPunct="1">
              <a:spcBef>
                <a:spcPct val="0"/>
              </a:spcBef>
              <a:buFont typeface="Arial" charset="0"/>
              <a:buChar char="•"/>
              <a:defRPr/>
            </a:pPr>
            <a:endParaRPr lang="en-GB" sz="2400" dirty="0"/>
          </a:p>
          <a:p>
            <a:pPr marL="342900" lvl="1" indent="-342900" eaLnBrk="1" hangingPunct="1">
              <a:spcBef>
                <a:spcPct val="0"/>
              </a:spcBef>
              <a:buFont typeface="Arial" charset="0"/>
              <a:buChar char="•"/>
              <a:defRPr/>
            </a:pPr>
            <a:endParaRPr lang="en-GB" sz="2400" dirty="0"/>
          </a:p>
          <a:p>
            <a:pPr eaLnBrk="1" hangingPunct="1">
              <a:spcBef>
                <a:spcPct val="0"/>
              </a:spcBef>
              <a:defRPr/>
            </a:pPr>
            <a:endParaRPr lang="en-GB" altLang="en-US" sz="2800" dirty="0"/>
          </a:p>
          <a:p>
            <a:pPr>
              <a:defRPr/>
            </a:pPr>
            <a:endParaRPr lang="en-GB" dirty="0"/>
          </a:p>
        </p:txBody>
      </p:sp>
    </p:spTree>
    <p:extLst>
      <p:ext uri="{BB962C8B-B14F-4D97-AF65-F5344CB8AC3E}">
        <p14:creationId xmlns:p14="http://schemas.microsoft.com/office/powerpoint/2010/main" val="224582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231" y="1844824"/>
            <a:ext cx="7740850" cy="4869160"/>
          </a:xfrm>
        </p:spPr>
        <p:txBody>
          <a:bodyPr/>
          <a:lstStyle/>
          <a:p>
            <a:r>
              <a:rPr lang="en-GB" sz="2800" b="1" u="sng" dirty="0"/>
              <a:t>No</a:t>
            </a:r>
            <a:r>
              <a:rPr lang="en-GB" sz="2800" b="1" dirty="0"/>
              <a:t> </a:t>
            </a:r>
            <a:r>
              <a:rPr lang="en-GB" sz="2800" dirty="0"/>
              <a:t>EY hours recorded for reception pupils</a:t>
            </a:r>
          </a:p>
          <a:p>
            <a:endParaRPr lang="en-GB" sz="1800" dirty="0"/>
          </a:p>
          <a:p>
            <a:r>
              <a:rPr lang="en-GB" sz="2800" dirty="0"/>
              <a:t>Funded Hours – Education hours (15hrs)</a:t>
            </a:r>
          </a:p>
          <a:p>
            <a:endParaRPr lang="en-GB" sz="1800" dirty="0"/>
          </a:p>
          <a:p>
            <a:r>
              <a:rPr lang="en-GB" sz="2800" dirty="0"/>
              <a:t>Extended Funded Childcare Hours (15hrs)</a:t>
            </a:r>
          </a:p>
          <a:p>
            <a:endParaRPr lang="en-GB" sz="1800" dirty="0"/>
          </a:p>
          <a:p>
            <a:r>
              <a:rPr lang="en-GB" sz="2800" dirty="0"/>
              <a:t>30 hour code to confirm eligibility for Ext FCH</a:t>
            </a:r>
          </a:p>
          <a:p>
            <a:endParaRPr lang="en-GB" sz="1800" dirty="0"/>
          </a:p>
          <a:p>
            <a:r>
              <a:rPr lang="en-GB" sz="2800" dirty="0"/>
              <a:t>Hours at Setting – not necessarily </a:t>
            </a:r>
            <a:r>
              <a:rPr lang="en-GB" sz="2800" u="sng" dirty="0"/>
              <a:t>all</a:t>
            </a:r>
            <a:r>
              <a:rPr lang="en-GB" sz="2800" dirty="0"/>
              <a:t> funded</a:t>
            </a:r>
          </a:p>
          <a:p>
            <a:endParaRPr lang="en-GB" sz="1800" dirty="0"/>
          </a:p>
          <a:p>
            <a:r>
              <a:rPr lang="en-GB" sz="2800" dirty="0"/>
              <a:t>Disability Access Fund – Yes/No</a:t>
            </a:r>
          </a:p>
          <a:p>
            <a:endParaRPr lang="en-GB" sz="2800" dirty="0"/>
          </a:p>
        </p:txBody>
      </p:sp>
      <p:sp>
        <p:nvSpPr>
          <p:cNvPr id="4" name="Title 1"/>
          <p:cNvSpPr>
            <a:spLocks noGrp="1"/>
          </p:cNvSpPr>
          <p:nvPr>
            <p:ph type="title"/>
          </p:nvPr>
        </p:nvSpPr>
        <p:spPr>
          <a:xfrm>
            <a:off x="539552" y="404664"/>
            <a:ext cx="7632700" cy="1296144"/>
          </a:xfrm>
        </p:spPr>
        <p:txBody>
          <a:bodyPr/>
          <a:lstStyle/>
          <a:p>
            <a:r>
              <a:rPr lang="en-GB" altLang="en-US" dirty="0">
                <a:solidFill>
                  <a:schemeClr val="tx1"/>
                </a:solidFill>
              </a:rPr>
              <a:t>Early Years hours</a:t>
            </a:r>
          </a:p>
        </p:txBody>
      </p:sp>
    </p:spTree>
    <p:extLst>
      <p:ext uri="{BB962C8B-B14F-4D97-AF65-F5344CB8AC3E}">
        <p14:creationId xmlns:p14="http://schemas.microsoft.com/office/powerpoint/2010/main" val="521274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5288" y="476250"/>
            <a:ext cx="7416800" cy="1800225"/>
          </a:xfrm>
        </p:spPr>
        <p:txBody>
          <a:bodyPr/>
          <a:lstStyle/>
          <a:p>
            <a:pPr algn="l"/>
            <a:r>
              <a:rPr lang="en-GB" altLang="en-US" dirty="0"/>
              <a:t>Pupil Level data </a:t>
            </a:r>
            <a:r>
              <a:rPr lang="en-GB" altLang="en-US" b="1" u="sng" dirty="0"/>
              <a:t>not</a:t>
            </a:r>
            <a:r>
              <a:rPr lang="en-GB" altLang="en-US" u="sng" dirty="0"/>
              <a:t> </a:t>
            </a:r>
            <a:r>
              <a:rPr lang="en-GB" altLang="en-US" dirty="0"/>
              <a:t> held on Student records </a:t>
            </a:r>
            <a:r>
              <a:rPr lang="en-GB" altLang="en-US" sz="2400" i="1" dirty="0"/>
              <a:t>– </a:t>
            </a:r>
            <a:r>
              <a:rPr lang="en-GB" altLang="en-US" sz="2400" i="1" dirty="0">
                <a:solidFill>
                  <a:schemeClr val="tx1"/>
                </a:solidFill>
              </a:rPr>
              <a:t>Secondary</a:t>
            </a:r>
          </a:p>
        </p:txBody>
      </p:sp>
      <p:sp>
        <p:nvSpPr>
          <p:cNvPr id="3" name="Content Placeholder 2"/>
          <p:cNvSpPr>
            <a:spLocks noGrp="1"/>
          </p:cNvSpPr>
          <p:nvPr>
            <p:ph idx="1"/>
          </p:nvPr>
        </p:nvSpPr>
        <p:spPr>
          <a:xfrm>
            <a:off x="251248" y="2492896"/>
            <a:ext cx="7560840" cy="4248472"/>
          </a:xfrm>
        </p:spPr>
        <p:txBody>
          <a:bodyPr/>
          <a:lstStyle/>
          <a:p>
            <a:pPr marL="0" indent="0" algn="ctr" eaLnBrk="1" hangingPunct="1">
              <a:spcBef>
                <a:spcPct val="0"/>
              </a:spcBef>
              <a:buFontTx/>
              <a:buNone/>
              <a:defRPr/>
            </a:pPr>
            <a:r>
              <a:rPr lang="en-GB" altLang="en-US" sz="3600" b="1" dirty="0">
                <a:solidFill>
                  <a:srgbClr val="006600"/>
                </a:solidFill>
              </a:rPr>
              <a:t>Statutory Return Tables or Census Panels</a:t>
            </a:r>
          </a:p>
          <a:p>
            <a:pPr marL="0" indent="0" algn="ctr" eaLnBrk="1" hangingPunct="1">
              <a:spcBef>
                <a:spcPct val="0"/>
              </a:spcBef>
              <a:buFontTx/>
              <a:buNone/>
              <a:defRPr/>
            </a:pPr>
            <a:endParaRPr lang="en-GB" altLang="en-US" sz="1600" b="1" dirty="0">
              <a:solidFill>
                <a:srgbClr val="006600"/>
              </a:solidFill>
            </a:endParaRPr>
          </a:p>
          <a:p>
            <a:pPr marL="800100" indent="-457200" eaLnBrk="1" hangingPunct="1">
              <a:spcBef>
                <a:spcPct val="0"/>
              </a:spcBef>
              <a:defRPr/>
            </a:pPr>
            <a:r>
              <a:rPr lang="en-GB" altLang="en-US" sz="2400" dirty="0"/>
              <a:t>Top up funding</a:t>
            </a:r>
          </a:p>
          <a:p>
            <a:pPr marL="800100" indent="-457200" eaLnBrk="1" hangingPunct="1">
              <a:spcBef>
                <a:spcPct val="0"/>
              </a:spcBef>
              <a:defRPr/>
            </a:pPr>
            <a:r>
              <a:rPr lang="en-GB" altLang="en-US" sz="2400" dirty="0"/>
              <a:t>Post Looked After Arrangements</a:t>
            </a:r>
            <a:endParaRPr lang="en-GB" altLang="en-US" sz="2400" i="1" dirty="0"/>
          </a:p>
          <a:p>
            <a:pPr marL="800100" indent="-457200" eaLnBrk="1" hangingPunct="1">
              <a:spcBef>
                <a:spcPct val="0"/>
              </a:spcBef>
              <a:defRPr/>
            </a:pPr>
            <a:r>
              <a:rPr lang="en-GB" altLang="en-US" sz="2400" dirty="0"/>
              <a:t>Funding and Monitoring Tuition Hours</a:t>
            </a:r>
          </a:p>
        </p:txBody>
      </p:sp>
    </p:spTree>
    <p:extLst>
      <p:ext uri="{BB962C8B-B14F-4D97-AF65-F5344CB8AC3E}">
        <p14:creationId xmlns:p14="http://schemas.microsoft.com/office/powerpoint/2010/main" val="48071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3772" y="639390"/>
            <a:ext cx="7632700" cy="1637482"/>
          </a:xfrm>
        </p:spPr>
        <p:txBody>
          <a:bodyPr/>
          <a:lstStyle/>
          <a:p>
            <a:r>
              <a:rPr lang="en-GB" altLang="en-US" dirty="0"/>
              <a:t>School Level Data </a:t>
            </a:r>
            <a:br>
              <a:rPr lang="en-GB" altLang="en-US" dirty="0"/>
            </a:br>
            <a:r>
              <a:rPr lang="en-GB" altLang="en-US" sz="3200" dirty="0">
                <a:solidFill>
                  <a:srgbClr val="7030A0"/>
                </a:solidFill>
              </a:rPr>
              <a:t>All Schools</a:t>
            </a:r>
            <a:br>
              <a:rPr lang="en-GB" altLang="en-US" dirty="0">
                <a:latin typeface="Arial Rounded MT Bold" pitchFamily="34" charset="0"/>
              </a:rPr>
            </a:br>
            <a:endParaRPr lang="en-GB" altLang="en-US" dirty="0">
              <a:solidFill>
                <a:srgbClr val="006600"/>
              </a:solidFill>
              <a:latin typeface="Arial Rounded MT Bold" pitchFamily="34" charset="0"/>
            </a:endParaRPr>
          </a:p>
        </p:txBody>
      </p:sp>
      <p:sp>
        <p:nvSpPr>
          <p:cNvPr id="3" name="Content Placeholder 2"/>
          <p:cNvSpPr>
            <a:spLocks noGrp="1"/>
          </p:cNvSpPr>
          <p:nvPr>
            <p:ph idx="1"/>
          </p:nvPr>
        </p:nvSpPr>
        <p:spPr>
          <a:xfrm>
            <a:off x="251520" y="2276872"/>
            <a:ext cx="7488832" cy="3960440"/>
          </a:xfrm>
        </p:spPr>
        <p:txBody>
          <a:bodyPr/>
          <a:lstStyle/>
          <a:p>
            <a:pPr marL="457200" lvl="1" indent="0">
              <a:buFontTx/>
              <a:buNone/>
              <a:defRPr/>
            </a:pPr>
            <a:r>
              <a:rPr lang="en-GB" sz="3600" b="1" dirty="0">
                <a:solidFill>
                  <a:srgbClr val="006600"/>
                </a:solidFill>
              </a:rPr>
              <a:t>Focus / School / School Details</a:t>
            </a:r>
          </a:p>
          <a:p>
            <a:pPr marL="457200" lvl="1" indent="0">
              <a:buFontTx/>
              <a:buNone/>
              <a:defRPr/>
            </a:pPr>
            <a:endParaRPr lang="en-GB" sz="3200" dirty="0"/>
          </a:p>
          <a:p>
            <a:pPr marL="457200" lvl="1" indent="-457200">
              <a:buFont typeface="Arial" panose="020B0604020202020204" pitchFamily="34" charset="0"/>
              <a:buChar char="•"/>
              <a:defRPr/>
            </a:pPr>
            <a:r>
              <a:rPr lang="en-GB" dirty="0"/>
              <a:t>School Contact details – email</a:t>
            </a:r>
          </a:p>
          <a:p>
            <a:pPr marL="457200" lvl="1" indent="-457200">
              <a:buFont typeface="Arial" panose="020B0604020202020204" pitchFamily="34" charset="0"/>
              <a:buChar char="•"/>
              <a:defRPr/>
            </a:pPr>
            <a:r>
              <a:rPr lang="en-GB" dirty="0"/>
              <a:t>School Type / Governance / Intake Type</a:t>
            </a:r>
          </a:p>
          <a:p>
            <a:pPr marL="457200" lvl="1" indent="-457200">
              <a:buFont typeface="Arial" panose="020B0604020202020204" pitchFamily="34" charset="0"/>
              <a:buChar char="•"/>
              <a:defRPr/>
            </a:pPr>
            <a:r>
              <a:rPr lang="en-GB" dirty="0"/>
              <a:t>School Time </a:t>
            </a:r>
            <a:r>
              <a:rPr lang="en-GB" sz="2400" dirty="0"/>
              <a:t>- </a:t>
            </a:r>
            <a:r>
              <a:rPr lang="en-GB" sz="1600" i="1" dirty="0">
                <a:solidFill>
                  <a:srgbClr val="006600"/>
                </a:solidFill>
                <a:latin typeface="Arial" panose="020B0604020202020204" pitchFamily="34" charset="0"/>
              </a:rPr>
              <a:t>All schools except Nursery</a:t>
            </a:r>
          </a:p>
          <a:p>
            <a:pPr marL="0" indent="0" algn="ctr">
              <a:spcBef>
                <a:spcPts val="1200"/>
              </a:spcBef>
              <a:spcAft>
                <a:spcPts val="300"/>
              </a:spcAft>
              <a:buNone/>
            </a:pPr>
            <a:r>
              <a:rPr lang="en-GB" sz="2400" b="1" dirty="0">
                <a:solidFill>
                  <a:srgbClr val="006600"/>
                </a:solidFill>
                <a:latin typeface="Arial" panose="020B0604020202020204" pitchFamily="34" charset="0"/>
                <a:ea typeface="Times New Roman" panose="02020603050405020304" pitchFamily="18" charset="0"/>
                <a:cs typeface="Times New Roman" panose="02020603050405020304" pitchFamily="18" charset="0"/>
              </a:rPr>
              <a:t> </a:t>
            </a:r>
            <a:endParaRPr lang="en-GB" dirty="0"/>
          </a:p>
          <a:p>
            <a:pPr marL="457200" lvl="1" indent="0">
              <a:buFontTx/>
              <a:buNone/>
              <a:defRPr/>
            </a:pPr>
            <a:endParaRPr lang="en-GB" sz="2000" dirty="0"/>
          </a:p>
          <a:p>
            <a:pPr marL="457200" lvl="1" indent="0">
              <a:buFontTx/>
              <a:buNone/>
              <a:defRPr/>
            </a:pPr>
            <a:r>
              <a:rPr lang="en-GB" sz="3200" dirty="0"/>
              <a:t>	</a:t>
            </a:r>
          </a:p>
          <a:p>
            <a:pPr>
              <a:defRPr/>
            </a:pPr>
            <a:endParaRPr lang="en-GB" dirty="0"/>
          </a:p>
          <a:p>
            <a:pPr>
              <a:defRPr/>
            </a:pPr>
            <a:endParaRPr lang="en-GB" dirty="0"/>
          </a:p>
        </p:txBody>
      </p:sp>
    </p:spTree>
    <p:extLst>
      <p:ext uri="{BB962C8B-B14F-4D97-AF65-F5344CB8AC3E}">
        <p14:creationId xmlns:p14="http://schemas.microsoft.com/office/powerpoint/2010/main" val="297964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0825" y="476250"/>
            <a:ext cx="7543800" cy="1071563"/>
          </a:xfrm>
        </p:spPr>
        <p:txBody>
          <a:bodyPr/>
          <a:lstStyle/>
          <a:p>
            <a:pPr eaLnBrk="1" hangingPunct="1"/>
            <a:r>
              <a:rPr lang="en-GB" altLang="en-US" sz="5400" dirty="0">
                <a:solidFill>
                  <a:srgbClr val="000000"/>
                </a:solidFill>
              </a:rPr>
              <a:t>Aims</a:t>
            </a:r>
          </a:p>
        </p:txBody>
      </p:sp>
      <p:sp>
        <p:nvSpPr>
          <p:cNvPr id="5123" name="Rectangle 3"/>
          <p:cNvSpPr>
            <a:spLocks noGrp="1" noChangeArrowheads="1"/>
          </p:cNvSpPr>
          <p:nvPr>
            <p:ph type="body" idx="1"/>
          </p:nvPr>
        </p:nvSpPr>
        <p:spPr>
          <a:xfrm>
            <a:off x="468313" y="1484313"/>
            <a:ext cx="7543800" cy="4683125"/>
          </a:xfrm>
        </p:spPr>
        <p:txBody>
          <a:bodyPr/>
          <a:lstStyle/>
          <a:p>
            <a:pPr marL="0" indent="20638" eaLnBrk="1" hangingPunct="1">
              <a:spcAft>
                <a:spcPct val="20000"/>
              </a:spcAft>
              <a:buClr>
                <a:srgbClr val="FFFF00"/>
              </a:buClr>
              <a:buFont typeface="Wingdings" pitchFamily="2" charset="2"/>
              <a:buNone/>
            </a:pPr>
            <a:endParaRPr lang="en-GB" altLang="en-US" sz="3600" dirty="0">
              <a:solidFill>
                <a:srgbClr val="FFFF00"/>
              </a:solidFill>
              <a:latin typeface="Arial Rounded MT Bold" pitchFamily="34" charset="0"/>
            </a:endParaRPr>
          </a:p>
          <a:p>
            <a:pPr marL="0" indent="20638" eaLnBrk="1" hangingPunct="1">
              <a:spcAft>
                <a:spcPct val="20000"/>
              </a:spcAft>
              <a:buClr>
                <a:srgbClr val="000000"/>
              </a:buClr>
              <a:buFont typeface="Wingdings" pitchFamily="2" charset="2"/>
              <a:buNone/>
            </a:pPr>
            <a:r>
              <a:rPr lang="en-GB" altLang="en-US" sz="3600" dirty="0">
                <a:latin typeface="Arial Rounded MT Bold" pitchFamily="34" charset="0"/>
              </a:rPr>
              <a:t>  	</a:t>
            </a:r>
            <a:endParaRPr lang="en-GB" altLang="en-US" sz="4000" dirty="0">
              <a:latin typeface="Arial Rounded MT Bold" pitchFamily="34" charset="0"/>
            </a:endParaRPr>
          </a:p>
        </p:txBody>
      </p:sp>
      <p:sp>
        <p:nvSpPr>
          <p:cNvPr id="87044" name="Text Box 4"/>
          <p:cNvSpPr txBox="1">
            <a:spLocks noChangeArrowheads="1"/>
          </p:cNvSpPr>
          <p:nvPr/>
        </p:nvSpPr>
        <p:spPr bwMode="auto">
          <a:xfrm>
            <a:off x="239713" y="1700213"/>
            <a:ext cx="7356475" cy="440213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571500" indent="-571500">
              <a:buFont typeface="Arial" pitchFamily="34" charset="0"/>
              <a:buChar char="•"/>
              <a:defRPr/>
            </a:pPr>
            <a:r>
              <a:rPr lang="en-GB" sz="4400" dirty="0"/>
              <a:t>Overview / purpose of  census return</a:t>
            </a:r>
          </a:p>
          <a:p>
            <a:pPr marL="571500" indent="-571500">
              <a:buFont typeface="Arial" pitchFamily="34" charset="0"/>
              <a:buChar char="•"/>
              <a:defRPr/>
            </a:pPr>
            <a:endParaRPr lang="en-GB" sz="2000" dirty="0"/>
          </a:p>
          <a:p>
            <a:pPr marL="571500" indent="-571500">
              <a:buFont typeface="Arial" pitchFamily="34" charset="0"/>
              <a:buChar char="•"/>
              <a:defRPr/>
            </a:pPr>
            <a:r>
              <a:rPr lang="en-GB" sz="4400" dirty="0">
                <a:solidFill>
                  <a:srgbClr val="7030A0"/>
                </a:solidFill>
              </a:rPr>
              <a:t>Pupil level data</a:t>
            </a:r>
          </a:p>
          <a:p>
            <a:pPr marL="571500" indent="-571500">
              <a:buFont typeface="Arial" pitchFamily="34" charset="0"/>
              <a:buChar char="•"/>
              <a:defRPr/>
            </a:pPr>
            <a:endParaRPr lang="en-GB" sz="2000" dirty="0"/>
          </a:p>
          <a:p>
            <a:pPr marL="571500" indent="-571500">
              <a:buFont typeface="Arial" pitchFamily="34" charset="0"/>
              <a:buChar char="•"/>
              <a:defRPr/>
            </a:pPr>
            <a:r>
              <a:rPr lang="en-GB" sz="4400" dirty="0">
                <a:solidFill>
                  <a:srgbClr val="C00000"/>
                </a:solidFill>
              </a:rPr>
              <a:t>School level data</a:t>
            </a:r>
          </a:p>
          <a:p>
            <a:pPr marL="342900" indent="-342900">
              <a:buFont typeface="Arial" pitchFamily="34" charset="0"/>
              <a:buChar char="•"/>
              <a:defRPr/>
            </a:pPr>
            <a:endParaRPr lang="en-GB" sz="2000" dirty="0"/>
          </a:p>
          <a:p>
            <a:pPr marL="571500" indent="-571500">
              <a:buFont typeface="Arial" pitchFamily="34" charset="0"/>
              <a:buChar char="•"/>
              <a:defRPr/>
            </a:pPr>
            <a:r>
              <a:rPr lang="en-GB" sz="4400" dirty="0"/>
              <a:t>Demonstrate a census run</a:t>
            </a:r>
          </a:p>
        </p:txBody>
      </p:sp>
    </p:spTree>
    <p:extLst>
      <p:ext uri="{BB962C8B-B14F-4D97-AF65-F5344CB8AC3E}">
        <p14:creationId xmlns:p14="http://schemas.microsoft.com/office/powerpoint/2010/main" val="4002315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704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704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7044">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704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69516" y="476673"/>
            <a:ext cx="7273056" cy="1080120"/>
          </a:xfrm>
        </p:spPr>
        <p:txBody>
          <a:bodyPr/>
          <a:lstStyle/>
          <a:p>
            <a:pPr algn="l"/>
            <a:r>
              <a:rPr lang="en-GB" altLang="en-US" dirty="0"/>
              <a:t>January Specific Data Items</a:t>
            </a:r>
            <a:endParaRPr lang="en-GB" altLang="en-US" i="1" dirty="0">
              <a:solidFill>
                <a:schemeClr val="tx1"/>
              </a:solidFill>
            </a:endParaRPr>
          </a:p>
        </p:txBody>
      </p:sp>
      <p:sp>
        <p:nvSpPr>
          <p:cNvPr id="3" name="Content Placeholder 2"/>
          <p:cNvSpPr>
            <a:spLocks noGrp="1"/>
          </p:cNvSpPr>
          <p:nvPr>
            <p:ph idx="1"/>
          </p:nvPr>
        </p:nvSpPr>
        <p:spPr>
          <a:xfrm>
            <a:off x="21728" y="1924856"/>
            <a:ext cx="7740352" cy="4248472"/>
          </a:xfrm>
        </p:spPr>
        <p:txBody>
          <a:bodyPr/>
          <a:lstStyle/>
          <a:p>
            <a:pPr marL="0" indent="0" algn="ctr" eaLnBrk="1" hangingPunct="1">
              <a:spcBef>
                <a:spcPct val="0"/>
              </a:spcBef>
              <a:buFontTx/>
              <a:buNone/>
              <a:defRPr/>
            </a:pPr>
            <a:endParaRPr lang="en-GB" altLang="en-US" sz="1600" b="1" dirty="0">
              <a:solidFill>
                <a:srgbClr val="006600"/>
              </a:solidFill>
            </a:endParaRPr>
          </a:p>
          <a:p>
            <a:pPr indent="0" algn="ctr" eaLnBrk="1" hangingPunct="1">
              <a:spcBef>
                <a:spcPct val="0"/>
              </a:spcBef>
              <a:buNone/>
              <a:defRPr/>
            </a:pPr>
            <a:r>
              <a:rPr lang="en-GB" altLang="en-US" sz="3600" b="1" dirty="0">
                <a:solidFill>
                  <a:srgbClr val="006600"/>
                </a:solidFill>
              </a:rPr>
              <a:t>Statutory Return Tables or Census Panels</a:t>
            </a:r>
          </a:p>
          <a:p>
            <a:pPr marL="800100" indent="-457200" eaLnBrk="1" hangingPunct="1">
              <a:spcBef>
                <a:spcPct val="0"/>
              </a:spcBef>
              <a:defRPr/>
            </a:pPr>
            <a:endParaRPr lang="en-GB" altLang="en-US" sz="2400" b="1" dirty="0">
              <a:solidFill>
                <a:srgbClr val="7030A0"/>
              </a:solidFill>
            </a:endParaRPr>
          </a:p>
          <a:p>
            <a:pPr marL="800100" indent="-457200" eaLnBrk="1" hangingPunct="1">
              <a:spcBef>
                <a:spcPct val="0"/>
              </a:spcBef>
              <a:defRPr/>
            </a:pPr>
            <a:r>
              <a:rPr lang="en-GB" altLang="en-US" sz="2400" dirty="0">
                <a:solidFill>
                  <a:srgbClr val="7030A0"/>
                </a:solidFill>
              </a:rPr>
              <a:t>Childcare</a:t>
            </a:r>
            <a:r>
              <a:rPr lang="en-GB" altLang="en-US" sz="2400" i="1" dirty="0">
                <a:solidFill>
                  <a:srgbClr val="7030A0"/>
                </a:solidFill>
              </a:rPr>
              <a:t> </a:t>
            </a:r>
            <a:r>
              <a:rPr lang="en-GB" altLang="en-US" sz="1800" i="1" dirty="0">
                <a:solidFill>
                  <a:srgbClr val="7030A0"/>
                </a:solidFill>
              </a:rPr>
              <a:t>– Spring </a:t>
            </a:r>
            <a:endParaRPr lang="en-GB" altLang="en-US" sz="1800" dirty="0">
              <a:solidFill>
                <a:srgbClr val="7030A0"/>
              </a:solidFill>
            </a:endParaRPr>
          </a:p>
          <a:p>
            <a:pPr marL="800100" indent="-457200" eaLnBrk="1" hangingPunct="1">
              <a:spcBef>
                <a:spcPct val="0"/>
              </a:spcBef>
              <a:defRPr/>
            </a:pPr>
            <a:r>
              <a:rPr lang="en-GB" altLang="en-US" sz="2400" dirty="0">
                <a:solidFill>
                  <a:srgbClr val="7030A0"/>
                </a:solidFill>
              </a:rPr>
              <a:t>Classes and Student Reconciliation</a:t>
            </a:r>
            <a:r>
              <a:rPr lang="en-GB" altLang="en-US" sz="2400" i="1" dirty="0">
                <a:solidFill>
                  <a:srgbClr val="7030A0"/>
                </a:solidFill>
              </a:rPr>
              <a:t> </a:t>
            </a:r>
            <a:r>
              <a:rPr lang="en-GB" altLang="en-US" sz="1800" i="1" dirty="0">
                <a:solidFill>
                  <a:srgbClr val="7030A0"/>
                </a:solidFill>
              </a:rPr>
              <a:t>– Spring </a:t>
            </a:r>
            <a:endParaRPr lang="en-GB" altLang="en-US" sz="1800" dirty="0">
              <a:solidFill>
                <a:srgbClr val="7030A0"/>
              </a:solidFill>
            </a:endParaRPr>
          </a:p>
          <a:p>
            <a:pPr marL="800100" indent="-457200" eaLnBrk="1" hangingPunct="1">
              <a:spcBef>
                <a:spcPct val="0"/>
              </a:spcBef>
              <a:defRPr/>
            </a:pPr>
            <a:r>
              <a:rPr lang="en-GB" altLang="en-US" sz="2400" dirty="0">
                <a:solidFill>
                  <a:srgbClr val="7030A0"/>
                </a:solidFill>
              </a:rPr>
              <a:t>FSM taken on Census Day</a:t>
            </a:r>
            <a:r>
              <a:rPr lang="en-GB" altLang="en-US" sz="2400" i="1" dirty="0">
                <a:solidFill>
                  <a:srgbClr val="7030A0"/>
                </a:solidFill>
              </a:rPr>
              <a:t> </a:t>
            </a:r>
            <a:r>
              <a:rPr lang="en-GB" altLang="en-US" sz="1800" i="1" dirty="0">
                <a:solidFill>
                  <a:srgbClr val="7030A0"/>
                </a:solidFill>
              </a:rPr>
              <a:t>– Spring </a:t>
            </a:r>
            <a:endParaRPr lang="en-GB" altLang="en-US" sz="1800" dirty="0">
              <a:solidFill>
                <a:srgbClr val="7030A0"/>
              </a:solidFill>
            </a:endParaRPr>
          </a:p>
          <a:p>
            <a:pPr marL="800100" indent="-457200" eaLnBrk="1" hangingPunct="1">
              <a:spcBef>
                <a:spcPct val="0"/>
              </a:spcBef>
              <a:defRPr/>
            </a:pPr>
            <a:r>
              <a:rPr lang="en-GB" altLang="en-US" sz="2400" dirty="0">
                <a:solidFill>
                  <a:srgbClr val="7030A0"/>
                </a:solidFill>
              </a:rPr>
              <a:t>Admissions Appeals</a:t>
            </a:r>
            <a:r>
              <a:rPr lang="en-GB" altLang="en-US" sz="2400" i="1" dirty="0">
                <a:solidFill>
                  <a:srgbClr val="7030A0"/>
                </a:solidFill>
              </a:rPr>
              <a:t> </a:t>
            </a:r>
            <a:r>
              <a:rPr lang="en-GB" altLang="en-US" sz="1800" i="1" dirty="0">
                <a:solidFill>
                  <a:srgbClr val="7030A0"/>
                </a:solidFill>
              </a:rPr>
              <a:t>– Spring (Academies, Voluntary Aided and Foundation Schools)</a:t>
            </a:r>
          </a:p>
          <a:p>
            <a:pPr marL="800100" indent="-457200" eaLnBrk="1" hangingPunct="1">
              <a:spcBef>
                <a:spcPct val="0"/>
              </a:spcBef>
              <a:defRPr/>
            </a:pPr>
            <a:r>
              <a:rPr lang="en-GB" altLang="en-US" sz="2400" dirty="0">
                <a:solidFill>
                  <a:srgbClr val="7030A0"/>
                </a:solidFill>
              </a:rPr>
              <a:t>EYPP Eligibility &amp; 2 Year Old Basis for Funding </a:t>
            </a:r>
            <a:r>
              <a:rPr lang="en-GB" altLang="en-US" sz="1800" dirty="0">
                <a:solidFill>
                  <a:srgbClr val="7030A0"/>
                </a:solidFill>
              </a:rPr>
              <a:t>– </a:t>
            </a:r>
            <a:r>
              <a:rPr lang="en-GB" altLang="en-US" sz="1800" i="1" dirty="0">
                <a:solidFill>
                  <a:srgbClr val="7030A0"/>
                </a:solidFill>
              </a:rPr>
              <a:t>Nursery Pupils Spring</a:t>
            </a:r>
          </a:p>
        </p:txBody>
      </p:sp>
    </p:spTree>
    <p:extLst>
      <p:ext uri="{BB962C8B-B14F-4D97-AF65-F5344CB8AC3E}">
        <p14:creationId xmlns:p14="http://schemas.microsoft.com/office/powerpoint/2010/main" val="118961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37244"/>
            <a:ext cx="4572000" cy="2171701"/>
          </a:xfrm>
          <a:solidFill>
            <a:srgbClr val="FAC2BE"/>
          </a:solidFill>
        </p:spPr>
        <p:txBody>
          <a:bodyPr/>
          <a:lstStyle/>
          <a:p>
            <a:pPr marL="0" indent="0" algn="ctr">
              <a:buFontTx/>
              <a:buNone/>
              <a:defRPr/>
            </a:pPr>
            <a:r>
              <a:rPr lang="en-GB" dirty="0"/>
              <a:t>Historical – </a:t>
            </a:r>
            <a:r>
              <a:rPr lang="en-GB" sz="1800" dirty="0"/>
              <a:t>Includes leavers</a:t>
            </a:r>
          </a:p>
          <a:p>
            <a:pPr>
              <a:defRPr/>
            </a:pPr>
            <a:r>
              <a:rPr lang="en-GB" sz="2000" dirty="0"/>
              <a:t>Attendance –Autumn term</a:t>
            </a:r>
          </a:p>
          <a:p>
            <a:pPr>
              <a:defRPr/>
            </a:pPr>
            <a:r>
              <a:rPr lang="en-GB" sz="2000" dirty="0"/>
              <a:t>Exclusions –Sum &amp; </a:t>
            </a:r>
            <a:r>
              <a:rPr lang="en-GB" sz="2000" dirty="0" err="1"/>
              <a:t>Aut</a:t>
            </a:r>
            <a:r>
              <a:rPr lang="en-GB" sz="2000" dirty="0"/>
              <a:t> term</a:t>
            </a:r>
          </a:p>
          <a:p>
            <a:pPr>
              <a:defRPr/>
            </a:pPr>
            <a:r>
              <a:rPr lang="en-GB" sz="2000" dirty="0"/>
              <a:t>Free school Meals – </a:t>
            </a:r>
            <a:r>
              <a:rPr lang="en-GB" sz="1800" dirty="0"/>
              <a:t>C day to C day</a:t>
            </a:r>
          </a:p>
          <a:p>
            <a:pPr>
              <a:defRPr/>
            </a:pPr>
            <a:r>
              <a:rPr lang="en-GB" sz="2000" dirty="0"/>
              <a:t>Learner Support  </a:t>
            </a:r>
            <a:r>
              <a:rPr lang="en-GB" sz="1800" dirty="0"/>
              <a:t>1/8/23 to C day</a:t>
            </a:r>
          </a:p>
          <a:p>
            <a:pPr marL="0" indent="0">
              <a:buFontTx/>
              <a:buNone/>
              <a:defRPr/>
            </a:pPr>
            <a:r>
              <a:rPr lang="en-GB" sz="2000" dirty="0"/>
              <a:t> </a:t>
            </a:r>
            <a:endParaRPr lang="en-GB" sz="1800" dirty="0"/>
          </a:p>
        </p:txBody>
      </p:sp>
      <p:sp>
        <p:nvSpPr>
          <p:cNvPr id="5" name="Content Placeholder 2"/>
          <p:cNvSpPr txBox="1">
            <a:spLocks/>
          </p:cNvSpPr>
          <p:nvPr/>
        </p:nvSpPr>
        <p:spPr bwMode="auto">
          <a:xfrm>
            <a:off x="179513" y="2852936"/>
            <a:ext cx="4176464" cy="3850614"/>
          </a:xfrm>
          <a:prstGeom prst="rect">
            <a:avLst/>
          </a:prstGeom>
          <a:solidFill>
            <a:srgbClr val="2FFF8D"/>
          </a:solidFill>
          <a:ln>
            <a:noFill/>
          </a:ln>
          <a:effec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r>
              <a:rPr lang="en-GB" kern="0" dirty="0"/>
              <a:t>Current</a:t>
            </a:r>
          </a:p>
          <a:p>
            <a:pPr>
              <a:defRPr/>
            </a:pPr>
            <a:r>
              <a:rPr lang="en-GB" sz="2000" kern="0" dirty="0"/>
              <a:t>On roll – enrolment status</a:t>
            </a:r>
          </a:p>
          <a:p>
            <a:pPr>
              <a:defRPr/>
            </a:pPr>
            <a:r>
              <a:rPr lang="en-GB" sz="2000" kern="0" dirty="0"/>
              <a:t>Gender</a:t>
            </a:r>
          </a:p>
          <a:p>
            <a:pPr>
              <a:defRPr/>
            </a:pPr>
            <a:r>
              <a:rPr lang="en-GB" sz="2000" kern="0" dirty="0"/>
              <a:t>SEN</a:t>
            </a:r>
            <a:endParaRPr lang="en-GB" sz="1800" kern="0" dirty="0"/>
          </a:p>
          <a:p>
            <a:pPr>
              <a:defRPr/>
            </a:pPr>
            <a:r>
              <a:rPr lang="en-GB" sz="2000" kern="0" dirty="0"/>
              <a:t>First Lang, Ethnicity</a:t>
            </a:r>
          </a:p>
          <a:p>
            <a:pPr>
              <a:defRPr/>
            </a:pPr>
            <a:r>
              <a:rPr lang="en-GB" sz="2000" kern="0" dirty="0"/>
              <a:t>Year groups </a:t>
            </a:r>
          </a:p>
          <a:p>
            <a:pPr>
              <a:defRPr/>
            </a:pPr>
            <a:r>
              <a:rPr lang="en-GB" sz="2000" kern="0" dirty="0"/>
              <a:t>School details</a:t>
            </a:r>
          </a:p>
          <a:p>
            <a:pPr>
              <a:defRPr/>
            </a:pPr>
            <a:r>
              <a:rPr lang="en-GB" sz="2000" kern="0" dirty="0"/>
              <a:t>Attendance - Part time</a:t>
            </a:r>
          </a:p>
        </p:txBody>
      </p:sp>
      <p:sp>
        <p:nvSpPr>
          <p:cNvPr id="6" name="Content Placeholder 2"/>
          <p:cNvSpPr txBox="1">
            <a:spLocks/>
          </p:cNvSpPr>
          <p:nvPr/>
        </p:nvSpPr>
        <p:spPr bwMode="auto">
          <a:xfrm>
            <a:off x="5098868" y="692696"/>
            <a:ext cx="3600450" cy="2016249"/>
          </a:xfrm>
          <a:prstGeom prst="rect">
            <a:avLst/>
          </a:prstGeom>
          <a:solidFill>
            <a:srgbClr val="B6C2FC"/>
          </a:solidFill>
          <a:ln>
            <a:noFill/>
          </a:ln>
          <a:effec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r>
              <a:rPr lang="en-GB" kern="0" dirty="0"/>
              <a:t>Census Week</a:t>
            </a:r>
          </a:p>
          <a:p>
            <a:pPr marL="0" indent="0" algn="ctr">
              <a:buFontTx/>
              <a:buNone/>
              <a:defRPr/>
            </a:pPr>
            <a:r>
              <a:rPr lang="en-GB" sz="2000" kern="0" dirty="0"/>
              <a:t>Early Years hours</a:t>
            </a:r>
          </a:p>
        </p:txBody>
      </p:sp>
      <p:sp>
        <p:nvSpPr>
          <p:cNvPr id="7" name="Content Placeholder 2"/>
          <p:cNvSpPr txBox="1">
            <a:spLocks/>
          </p:cNvSpPr>
          <p:nvPr/>
        </p:nvSpPr>
        <p:spPr bwMode="auto">
          <a:xfrm>
            <a:off x="4572000" y="2852936"/>
            <a:ext cx="4572000" cy="3850614"/>
          </a:xfrm>
          <a:prstGeom prst="rect">
            <a:avLst/>
          </a:prstGeom>
          <a:solidFill>
            <a:srgbClr val="FDECA5"/>
          </a:solidFill>
          <a:ln>
            <a:noFill/>
          </a:ln>
          <a:effec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r>
              <a:rPr lang="en-GB" kern="0" dirty="0"/>
              <a:t>Census day</a:t>
            </a:r>
          </a:p>
          <a:p>
            <a:pPr>
              <a:defRPr/>
            </a:pPr>
            <a:r>
              <a:rPr lang="en-GB" sz="2000" kern="0" dirty="0"/>
              <a:t>Childcare</a:t>
            </a:r>
          </a:p>
          <a:p>
            <a:pPr>
              <a:defRPr/>
            </a:pPr>
            <a:r>
              <a:rPr lang="en-GB" sz="2000" kern="0" dirty="0"/>
              <a:t>Class Type</a:t>
            </a:r>
          </a:p>
          <a:p>
            <a:pPr>
              <a:defRPr/>
            </a:pPr>
            <a:r>
              <a:rPr lang="en-GB" sz="2000" kern="0" dirty="0"/>
              <a:t>Top up funding</a:t>
            </a:r>
          </a:p>
          <a:p>
            <a:pPr>
              <a:defRPr/>
            </a:pPr>
            <a:r>
              <a:rPr lang="en-GB" sz="2000" kern="0" dirty="0"/>
              <a:t>Post Looked After Arrangements</a:t>
            </a:r>
          </a:p>
          <a:p>
            <a:pPr>
              <a:defRPr/>
            </a:pPr>
            <a:r>
              <a:rPr lang="en-GB" sz="2000" kern="0" dirty="0"/>
              <a:t>No of UIFSM taken </a:t>
            </a:r>
          </a:p>
          <a:p>
            <a:pPr>
              <a:defRPr/>
            </a:pPr>
            <a:r>
              <a:rPr lang="en-GB" sz="2000" kern="0" dirty="0"/>
              <a:t>Classes &amp; Pupil Reconciliation</a:t>
            </a:r>
          </a:p>
          <a:p>
            <a:pPr>
              <a:defRPr/>
            </a:pPr>
            <a:r>
              <a:rPr lang="en-GB" sz="2000" kern="0" dirty="0"/>
              <a:t>Admissions Appeals</a:t>
            </a:r>
          </a:p>
          <a:p>
            <a:pPr>
              <a:defRPr/>
            </a:pPr>
            <a:r>
              <a:rPr lang="en-GB" sz="2000" kern="0" dirty="0"/>
              <a:t>Free School Meals taken </a:t>
            </a:r>
            <a:r>
              <a:rPr lang="en-GB" sz="1600" b="1" kern="0" dirty="0"/>
              <a:t>(Not UIFSM)</a:t>
            </a:r>
          </a:p>
          <a:p>
            <a:pPr>
              <a:defRPr/>
            </a:pPr>
            <a:r>
              <a:rPr lang="en-GB" sz="2000" kern="0" dirty="0"/>
              <a:t>FAM hours</a:t>
            </a:r>
          </a:p>
        </p:txBody>
      </p:sp>
    </p:spTree>
    <p:extLst>
      <p:ext uri="{BB962C8B-B14F-4D97-AF65-F5344CB8AC3E}">
        <p14:creationId xmlns:p14="http://schemas.microsoft.com/office/powerpoint/2010/main" val="30360581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22639" y="403820"/>
            <a:ext cx="7632700" cy="1296988"/>
          </a:xfrm>
        </p:spPr>
        <p:txBody>
          <a:bodyPr/>
          <a:lstStyle/>
          <a:p>
            <a:br>
              <a:rPr lang="en-GB" altLang="en-US" sz="3600" b="1" u="sng" dirty="0"/>
            </a:br>
            <a:r>
              <a:rPr lang="en-GB" altLang="en-US" sz="3200" u="sng" dirty="0"/>
              <a:t>Before</a:t>
            </a:r>
            <a:r>
              <a:rPr lang="en-GB" altLang="en-US" sz="3200" dirty="0"/>
              <a:t> you create a new return you will need to:</a:t>
            </a:r>
            <a:br>
              <a:rPr lang="en-GB" altLang="en-US" sz="4000" dirty="0"/>
            </a:br>
            <a:endParaRPr lang="en-GB" altLang="en-US" sz="4000" dirty="0"/>
          </a:p>
        </p:txBody>
      </p:sp>
      <p:sp>
        <p:nvSpPr>
          <p:cNvPr id="3" name="Content Placeholder 2"/>
          <p:cNvSpPr>
            <a:spLocks noGrp="1"/>
          </p:cNvSpPr>
          <p:nvPr>
            <p:ph idx="1"/>
          </p:nvPr>
        </p:nvSpPr>
        <p:spPr>
          <a:xfrm>
            <a:off x="122639" y="1988840"/>
            <a:ext cx="7632700" cy="4465340"/>
          </a:xfrm>
        </p:spPr>
        <p:txBody>
          <a:bodyPr/>
          <a:lstStyle/>
          <a:p>
            <a:pPr>
              <a:defRPr/>
            </a:pPr>
            <a:r>
              <a:rPr lang="en-GB" sz="2400" dirty="0"/>
              <a:t>Archive old census returns in the folder</a:t>
            </a:r>
          </a:p>
          <a:p>
            <a:pPr>
              <a:defRPr/>
            </a:pPr>
            <a:r>
              <a:rPr lang="en-GB" sz="2400" dirty="0"/>
              <a:t>Set up returns permissions, if required</a:t>
            </a:r>
          </a:p>
          <a:p>
            <a:pPr>
              <a:defRPr/>
            </a:pPr>
            <a:r>
              <a:rPr lang="en-GB" sz="2400" dirty="0"/>
              <a:t>Update Class types </a:t>
            </a:r>
            <a:r>
              <a:rPr lang="en-GB" sz="1800" i="1" dirty="0">
                <a:solidFill>
                  <a:schemeClr val="accent6"/>
                </a:solidFill>
              </a:rPr>
              <a:t>– primary schools</a:t>
            </a:r>
          </a:p>
          <a:p>
            <a:pPr>
              <a:defRPr/>
            </a:pPr>
            <a:r>
              <a:rPr lang="en-GB" sz="2400" dirty="0"/>
              <a:t>Update Early Years </a:t>
            </a:r>
            <a:r>
              <a:rPr lang="en-GB" sz="1800" i="1" dirty="0">
                <a:solidFill>
                  <a:schemeClr val="accent6"/>
                </a:solidFill>
              </a:rPr>
              <a:t>– for non Reception pupils under the age of 5 as at 31</a:t>
            </a:r>
            <a:r>
              <a:rPr lang="en-GB" sz="1800" i="1" baseline="30000" dirty="0">
                <a:solidFill>
                  <a:schemeClr val="accent6"/>
                </a:solidFill>
              </a:rPr>
              <a:t>st</a:t>
            </a:r>
            <a:r>
              <a:rPr lang="en-GB" sz="1800" i="1" dirty="0">
                <a:solidFill>
                  <a:schemeClr val="accent6"/>
                </a:solidFill>
              </a:rPr>
              <a:t> August </a:t>
            </a:r>
          </a:p>
          <a:p>
            <a:pPr>
              <a:defRPr/>
            </a:pPr>
            <a:r>
              <a:rPr lang="en-GB" sz="2400" dirty="0"/>
              <a:t>Collate class activities for your selected period </a:t>
            </a:r>
            <a:r>
              <a:rPr lang="en-GB" sz="1800" dirty="0">
                <a:solidFill>
                  <a:srgbClr val="002060"/>
                </a:solidFill>
              </a:rPr>
              <a:t>– </a:t>
            </a:r>
            <a:r>
              <a:rPr lang="en-GB" sz="1800" i="1" dirty="0">
                <a:solidFill>
                  <a:srgbClr val="002060"/>
                </a:solidFill>
              </a:rPr>
              <a:t>Primary schools</a:t>
            </a:r>
          </a:p>
          <a:p>
            <a:pPr>
              <a:defRPr/>
            </a:pPr>
            <a:r>
              <a:rPr lang="en-GB" sz="2400" dirty="0"/>
              <a:t>Update Top up Funding</a:t>
            </a:r>
          </a:p>
          <a:p>
            <a:pPr>
              <a:defRPr/>
            </a:pPr>
            <a:r>
              <a:rPr lang="en-GB" sz="2400" dirty="0"/>
              <a:t>Update Post Looked After Arrangements</a:t>
            </a:r>
          </a:p>
          <a:p>
            <a:pPr>
              <a:defRPr/>
            </a:pPr>
            <a:r>
              <a:rPr lang="en-GB" sz="2400" dirty="0"/>
              <a:t>Update FAM information</a:t>
            </a:r>
          </a:p>
          <a:p>
            <a:pPr marL="0" indent="0">
              <a:buNone/>
              <a:defRPr/>
            </a:pPr>
            <a:endParaRPr lang="en-GB" sz="2400" dirty="0"/>
          </a:p>
        </p:txBody>
      </p:sp>
    </p:spTree>
    <p:extLst>
      <p:ext uri="{BB962C8B-B14F-4D97-AF65-F5344CB8AC3E}">
        <p14:creationId xmlns:p14="http://schemas.microsoft.com/office/powerpoint/2010/main" val="299141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9512" y="620688"/>
            <a:ext cx="7632700" cy="1296988"/>
          </a:xfrm>
        </p:spPr>
        <p:txBody>
          <a:bodyPr/>
          <a:lstStyle/>
          <a:p>
            <a:br>
              <a:rPr lang="en-GB" altLang="en-US" sz="3600" b="1" u="sng" dirty="0"/>
            </a:br>
            <a:r>
              <a:rPr lang="en-GB" altLang="en-US" sz="4000" u="sng" dirty="0"/>
              <a:t>Before</a:t>
            </a:r>
            <a:r>
              <a:rPr lang="en-GB" altLang="en-US" sz="4000" dirty="0"/>
              <a:t> you create a new return you will need to:</a:t>
            </a:r>
            <a:br>
              <a:rPr lang="en-GB" altLang="en-US" sz="4000" dirty="0"/>
            </a:br>
            <a:endParaRPr lang="en-GB" altLang="en-US" sz="4000" dirty="0"/>
          </a:p>
        </p:txBody>
      </p:sp>
      <p:sp>
        <p:nvSpPr>
          <p:cNvPr id="3" name="Content Placeholder 2"/>
          <p:cNvSpPr>
            <a:spLocks noGrp="1"/>
          </p:cNvSpPr>
          <p:nvPr>
            <p:ph idx="1"/>
          </p:nvPr>
        </p:nvSpPr>
        <p:spPr>
          <a:xfrm>
            <a:off x="611560" y="2060848"/>
            <a:ext cx="6768752" cy="4464496"/>
          </a:xfrm>
        </p:spPr>
        <p:txBody>
          <a:bodyPr/>
          <a:lstStyle/>
          <a:p>
            <a:pPr marL="0" indent="0">
              <a:buNone/>
              <a:defRPr/>
            </a:pPr>
            <a:endParaRPr lang="en-GB" sz="2800" dirty="0"/>
          </a:p>
          <a:p>
            <a:pPr marL="0" indent="0">
              <a:buNone/>
              <a:defRPr/>
            </a:pPr>
            <a:r>
              <a:rPr lang="en-GB" dirty="0"/>
              <a:t>Check your fileset version number</a:t>
            </a:r>
          </a:p>
          <a:p>
            <a:pPr marL="0" indent="0">
              <a:buNone/>
              <a:defRPr/>
            </a:pPr>
            <a:endParaRPr lang="en-GB" sz="2000" b="1" dirty="0"/>
          </a:p>
          <a:p>
            <a:pPr marL="0" indent="0">
              <a:buNone/>
              <a:defRPr/>
            </a:pPr>
            <a:endParaRPr lang="en-GB" sz="1200" b="1" dirty="0">
              <a:solidFill>
                <a:srgbClr val="C00000"/>
              </a:solidFill>
            </a:endParaRPr>
          </a:p>
          <a:p>
            <a:pPr marL="0" indent="0">
              <a:buNone/>
              <a:defRPr/>
            </a:pPr>
            <a:r>
              <a:rPr lang="en-GB" dirty="0"/>
              <a:t>			…this can change!</a:t>
            </a:r>
          </a:p>
        </p:txBody>
      </p:sp>
    </p:spTree>
    <p:extLst>
      <p:ext uri="{BB962C8B-B14F-4D97-AF65-F5344CB8AC3E}">
        <p14:creationId xmlns:p14="http://schemas.microsoft.com/office/powerpoint/2010/main" val="144955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subTitle" idx="1"/>
          </p:nvPr>
        </p:nvSpPr>
        <p:spPr>
          <a:xfrm>
            <a:off x="1115616" y="5013176"/>
            <a:ext cx="6045200" cy="1511300"/>
          </a:xfrm>
        </p:spPr>
        <p:txBody>
          <a:bodyPr/>
          <a:lstStyle/>
          <a:p>
            <a:pPr eaLnBrk="1" hangingPunct="1"/>
            <a:r>
              <a:rPr lang="en-GB" altLang="en-US" dirty="0"/>
              <a:t>SIMS .net </a:t>
            </a:r>
          </a:p>
          <a:p>
            <a:pPr eaLnBrk="1" hangingPunct="1"/>
            <a:r>
              <a:rPr lang="en-GB" altLang="en-US" dirty="0"/>
              <a:t>Version </a:t>
            </a:r>
            <a:r>
              <a:rPr lang="en-GB" altLang="en-US" b="1" dirty="0">
                <a:solidFill>
                  <a:schemeClr val="accent4"/>
                </a:solidFill>
              </a:rPr>
              <a:t>7.214 </a:t>
            </a:r>
            <a:endParaRPr lang="en-GB" altLang="en-US" dirty="0">
              <a:solidFill>
                <a:schemeClr val="accent4"/>
              </a:solidFill>
            </a:endParaRPr>
          </a:p>
          <a:p>
            <a:pPr eaLnBrk="1" hangingPunct="1"/>
            <a:r>
              <a:rPr lang="en-GB" altLang="en-US" dirty="0"/>
              <a:t> </a:t>
            </a:r>
          </a:p>
        </p:txBody>
      </p:sp>
      <p:sp>
        <p:nvSpPr>
          <p:cNvPr id="29699" name="TextBox 1"/>
          <p:cNvSpPr txBox="1">
            <a:spLocks noChangeArrowheads="1"/>
          </p:cNvSpPr>
          <p:nvPr/>
        </p:nvSpPr>
        <p:spPr bwMode="auto">
          <a:xfrm>
            <a:off x="467544" y="603797"/>
            <a:ext cx="669327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4000" dirty="0"/>
              <a:t>How to create and run a Census return...</a:t>
            </a:r>
          </a:p>
        </p:txBody>
      </p:sp>
      <p:pic>
        <p:nvPicPr>
          <p:cNvPr id="5" name="Picture 4">
            <a:extLst>
              <a:ext uri="{FF2B5EF4-FFF2-40B4-BE49-F238E27FC236}">
                <a16:creationId xmlns:a16="http://schemas.microsoft.com/office/drawing/2014/main" id="{1C6D24D4-C02B-4ADE-9DE7-EE8746368C0B}"/>
              </a:ext>
            </a:extLst>
          </p:cNvPr>
          <p:cNvPicPr/>
          <p:nvPr/>
        </p:nvPicPr>
        <p:blipFill>
          <a:blip r:embed="rId2"/>
          <a:stretch>
            <a:fillRect/>
          </a:stretch>
        </p:blipFill>
        <p:spPr>
          <a:xfrm>
            <a:off x="2671762" y="2000250"/>
            <a:ext cx="3800475" cy="2857500"/>
          </a:xfrm>
          <a:prstGeom prst="rect">
            <a:avLst/>
          </a:prstGeom>
        </p:spPr>
      </p:pic>
      <p:pic>
        <p:nvPicPr>
          <p:cNvPr id="3" name="Picture 2">
            <a:extLst>
              <a:ext uri="{FF2B5EF4-FFF2-40B4-BE49-F238E27FC236}">
                <a16:creationId xmlns:a16="http://schemas.microsoft.com/office/drawing/2014/main" id="{E8E843B6-9EAE-4BBD-AFEF-CCA626AC34CF}"/>
              </a:ext>
            </a:extLst>
          </p:cNvPr>
          <p:cNvPicPr>
            <a:picLocks noChangeAspect="1"/>
          </p:cNvPicPr>
          <p:nvPr/>
        </p:nvPicPr>
        <p:blipFill>
          <a:blip r:embed="rId3"/>
          <a:stretch>
            <a:fillRect/>
          </a:stretch>
        </p:blipFill>
        <p:spPr>
          <a:xfrm>
            <a:off x="2652712" y="1995487"/>
            <a:ext cx="3838575" cy="2867025"/>
          </a:xfrm>
          <a:prstGeom prst="rect">
            <a:avLst/>
          </a:prstGeom>
        </p:spPr>
      </p:pic>
      <p:pic>
        <p:nvPicPr>
          <p:cNvPr id="2" name="Picture 1">
            <a:extLst>
              <a:ext uri="{FF2B5EF4-FFF2-40B4-BE49-F238E27FC236}">
                <a16:creationId xmlns:a16="http://schemas.microsoft.com/office/drawing/2014/main" id="{F7D1B1E7-FD66-40E1-926D-D420A87C41B2}"/>
              </a:ext>
            </a:extLst>
          </p:cNvPr>
          <p:cNvPicPr>
            <a:picLocks noChangeAspect="1"/>
          </p:cNvPicPr>
          <p:nvPr/>
        </p:nvPicPr>
        <p:blipFill>
          <a:blip r:embed="rId4"/>
          <a:stretch>
            <a:fillRect/>
          </a:stretch>
        </p:blipFill>
        <p:spPr>
          <a:xfrm>
            <a:off x="2671497" y="2009577"/>
            <a:ext cx="3801005" cy="2838846"/>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ChangeArrowheads="1"/>
          </p:cNvSpPr>
          <p:nvPr/>
        </p:nvSpPr>
        <p:spPr bwMode="auto">
          <a:xfrm>
            <a:off x="107504" y="1802935"/>
            <a:ext cx="7704856" cy="5239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152352" bIns="38088"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pPr>
            <a:r>
              <a:rPr lang="en-GB" altLang="en-US" sz="2000" dirty="0"/>
              <a:t>Open your ‘dry run’ census file extension UNA</a:t>
            </a:r>
          </a:p>
          <a:p>
            <a:pPr eaLnBrk="1" hangingPunct="1">
              <a:spcBef>
                <a:spcPct val="0"/>
              </a:spcBef>
            </a:pPr>
            <a:r>
              <a:rPr lang="en-GB" altLang="en-US" sz="2000" dirty="0"/>
              <a:t>Check details in all census panels </a:t>
            </a:r>
          </a:p>
          <a:p>
            <a:pPr eaLnBrk="1" hangingPunct="1">
              <a:spcBef>
                <a:spcPct val="0"/>
              </a:spcBef>
            </a:pPr>
            <a:r>
              <a:rPr lang="en-GB" altLang="en-US" sz="2000" dirty="0">
                <a:solidFill>
                  <a:srgbClr val="006600"/>
                </a:solidFill>
              </a:rPr>
              <a:t>Add number of FSM taken on Census Day </a:t>
            </a:r>
            <a:r>
              <a:rPr lang="en-GB" altLang="en-US" sz="2000" i="1" dirty="0">
                <a:solidFill>
                  <a:srgbClr val="006600"/>
                </a:solidFill>
              </a:rPr>
              <a:t>– All eligible pupils</a:t>
            </a:r>
          </a:p>
          <a:p>
            <a:pPr eaLnBrk="1" hangingPunct="1">
              <a:spcBef>
                <a:spcPct val="0"/>
              </a:spcBef>
            </a:pPr>
            <a:r>
              <a:rPr lang="en-GB" altLang="en-US" sz="2000" dirty="0">
                <a:solidFill>
                  <a:srgbClr val="006600"/>
                </a:solidFill>
              </a:rPr>
              <a:t>Add number of UIFSM taken on Census Day </a:t>
            </a:r>
            <a:r>
              <a:rPr lang="en-GB" altLang="en-US" sz="2000" i="1" dirty="0">
                <a:solidFill>
                  <a:srgbClr val="006600"/>
                </a:solidFill>
              </a:rPr>
              <a:t>– Infants only</a:t>
            </a:r>
          </a:p>
          <a:p>
            <a:pPr eaLnBrk="1" hangingPunct="1">
              <a:spcBef>
                <a:spcPct val="0"/>
              </a:spcBef>
            </a:pPr>
            <a:r>
              <a:rPr lang="en-GB" altLang="en-US" sz="2000" dirty="0"/>
              <a:t>Create and validate error free return </a:t>
            </a:r>
          </a:p>
          <a:p>
            <a:pPr eaLnBrk="1" hangingPunct="1">
              <a:spcBef>
                <a:spcPct val="0"/>
              </a:spcBef>
            </a:pPr>
            <a:r>
              <a:rPr lang="en-GB" altLang="en-US" sz="2000" dirty="0"/>
              <a:t>Check / print Detail Reports </a:t>
            </a:r>
          </a:p>
          <a:p>
            <a:pPr eaLnBrk="1" hangingPunct="1">
              <a:spcBef>
                <a:spcPct val="0"/>
              </a:spcBef>
            </a:pPr>
            <a:r>
              <a:rPr lang="en-GB" altLang="en-US" sz="2000" dirty="0"/>
              <a:t>Print Summary Report – get Head to sign</a:t>
            </a:r>
          </a:p>
          <a:p>
            <a:pPr eaLnBrk="1" hangingPunct="1">
              <a:spcBef>
                <a:spcPct val="0"/>
              </a:spcBef>
            </a:pPr>
            <a:r>
              <a:rPr lang="en-GB" altLang="en-US" sz="2000" dirty="0"/>
              <a:t>Make an electronic copy of census return </a:t>
            </a:r>
          </a:p>
          <a:p>
            <a:pPr eaLnBrk="1" hangingPunct="1">
              <a:spcBef>
                <a:spcPct val="0"/>
              </a:spcBef>
            </a:pPr>
            <a:r>
              <a:rPr lang="en-GB" altLang="en-US" sz="2000" dirty="0"/>
              <a:t>Authorise </a:t>
            </a:r>
          </a:p>
          <a:p>
            <a:pPr marL="95250" indent="-95250" eaLnBrk="1" hangingPunct="1">
              <a:spcBef>
                <a:spcPct val="0"/>
              </a:spcBef>
            </a:pPr>
            <a:r>
              <a:rPr lang="en-GB" altLang="en-US" sz="2000" dirty="0"/>
              <a:t>Maintained schools submit return to Business Intelligence via School Upload website: </a:t>
            </a:r>
            <a:r>
              <a:rPr lang="en-GB" sz="2000" b="1" u="sng" dirty="0">
                <a:solidFill>
                  <a:srgbClr val="0033CC"/>
                </a:solidFill>
                <a:hlinkClick r:id="rId2"/>
              </a:rPr>
              <a:t>http://apps.warwickshire.gov.uk/SchoolUpload</a:t>
            </a:r>
            <a:r>
              <a:rPr lang="en-GB" sz="2000" b="1" dirty="0">
                <a:solidFill>
                  <a:srgbClr val="0033CC"/>
                </a:solidFill>
              </a:rPr>
              <a:t>  </a:t>
            </a:r>
          </a:p>
          <a:p>
            <a:pPr marL="95250" indent="-95250" eaLnBrk="1" hangingPunct="1">
              <a:spcBef>
                <a:spcPct val="0"/>
              </a:spcBef>
            </a:pPr>
            <a:r>
              <a:rPr lang="en-GB" altLang="en-US" sz="2000" dirty="0"/>
              <a:t>Academies submit return to the DfE via the COLLECT website: </a:t>
            </a:r>
            <a:r>
              <a:rPr lang="en-GB" altLang="en-US" sz="2000" b="1" u="sng" dirty="0">
                <a:solidFill>
                  <a:schemeClr val="accent1">
                    <a:lumMod val="50000"/>
                  </a:schemeClr>
                </a:solidFill>
              </a:rPr>
              <a:t>DfE Secure Sign-in</a:t>
            </a:r>
          </a:p>
          <a:p>
            <a:pPr eaLnBrk="1" hangingPunct="1">
              <a:spcBef>
                <a:spcPct val="0"/>
              </a:spcBef>
              <a:buNone/>
            </a:pPr>
            <a:endParaRPr lang="en-GB" altLang="en-US" sz="2400" dirty="0"/>
          </a:p>
          <a:p>
            <a:pPr algn="ctr">
              <a:spcBef>
                <a:spcPct val="0"/>
              </a:spcBef>
              <a:buFontTx/>
              <a:buNone/>
            </a:pPr>
            <a:endParaRPr lang="en-GB" altLang="en-US" sz="2400" dirty="0"/>
          </a:p>
        </p:txBody>
      </p:sp>
      <p:sp>
        <p:nvSpPr>
          <p:cNvPr id="90117" name="Text Box 5"/>
          <p:cNvSpPr txBox="1">
            <a:spLocks noChangeArrowheads="1"/>
          </p:cNvSpPr>
          <p:nvPr/>
        </p:nvSpPr>
        <p:spPr bwMode="auto">
          <a:xfrm>
            <a:off x="1910" y="404664"/>
            <a:ext cx="72008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4000" dirty="0">
                <a:latin typeface="+mj-lt"/>
              </a:rPr>
              <a:t>What to do on Census Day –Thursday 18</a:t>
            </a:r>
            <a:r>
              <a:rPr lang="en-GB" altLang="en-US" sz="4000" baseline="30000" dirty="0">
                <a:latin typeface="+mj-lt"/>
              </a:rPr>
              <a:t>th</a:t>
            </a:r>
            <a:r>
              <a:rPr lang="en-GB" altLang="en-US" sz="4000" dirty="0">
                <a:latin typeface="+mj-lt"/>
              </a:rPr>
              <a:t> January 2024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90117">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90117">
                                            <p:txEl>
                                              <p:pRg st="0" end="0"/>
                                            </p:txEl>
                                          </p:spTgt>
                                        </p:tgtEl>
                                        <p:attrNameLst>
                                          <p:attrName>ppt_x</p:attrName>
                                        </p:attrNameLst>
                                      </p:cBhvr>
                                    </p:anim>
                                    <p:anim from="0" to="-1.0" calcmode="lin" valueType="num">
                                      <p:cBhvr>
                                        <p:cTn id="8" dur="200" decel="50000" autoRev="1" fill="hold">
                                          <p:stCondLst>
                                            <p:cond delay="600"/>
                                          </p:stCondLst>
                                        </p:cTn>
                                        <p:tgtEl>
                                          <p:spTgt spid="90117">
                                            <p:txEl>
                                              <p:pRg st="0" end="0"/>
                                            </p:txEl>
                                          </p:spTgt>
                                        </p:tgtEl>
                                        <p:attrNameLst>
                                          <p:attrName>xshear</p:attrName>
                                        </p:attrNameLst>
                                      </p:cBhvr>
                                    </p:anim>
                                    <p:animScale>
                                      <p:cBhvr>
                                        <p:cTn id="9" dur="200" decel="100000" autoRev="1" fill="hold">
                                          <p:stCondLst>
                                            <p:cond delay="600"/>
                                          </p:stCondLst>
                                        </p:cTn>
                                        <p:tgtEl>
                                          <p:spTgt spid="90117">
                                            <p:txEl>
                                              <p:pRg st="0" end="0"/>
                                            </p:txEl>
                                          </p:spTgt>
                                        </p:tgtEl>
                                      </p:cBhvr>
                                      <p:from x="100000" y="100000"/>
                                      <p:to x="80000" y="100000"/>
                                    </p:animScale>
                                    <p:anim by="(#ppt_h/3+#ppt_w*0.1)" calcmode="lin" valueType="num">
                                      <p:cBhvr additive="sum">
                                        <p:cTn id="10" dur="200" decel="100000" autoRev="1" fill="hold">
                                          <p:stCondLst>
                                            <p:cond delay="600"/>
                                          </p:stCondLst>
                                        </p:cTn>
                                        <p:tgtEl>
                                          <p:spTgt spid="90117">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0116">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011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011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0116">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0116">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90116">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0116">
                                            <p:txEl>
                                              <p:pRg st="6" end="6"/>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90116">
                                            <p:txEl>
                                              <p:pRg st="7" end="7"/>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90116">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0116">
                                            <p:txEl>
                                              <p:pRg st="9" end="9"/>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901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3"/>
          <p:cNvSpPr>
            <a:spLocks noGrp="1" noChangeArrowheads="1"/>
          </p:cNvSpPr>
          <p:nvPr>
            <p:ph type="body" idx="4294967295"/>
          </p:nvPr>
        </p:nvSpPr>
        <p:spPr>
          <a:xfrm>
            <a:off x="0" y="1484313"/>
            <a:ext cx="7632700" cy="4537075"/>
          </a:xfrm>
        </p:spPr>
        <p:txBody>
          <a:bodyPr/>
          <a:lstStyle/>
          <a:p>
            <a:pPr eaLnBrk="1" hangingPunct="1"/>
            <a:endParaRPr lang="en-GB" altLang="en-US" dirty="0"/>
          </a:p>
          <a:p>
            <a:pPr eaLnBrk="1" hangingPunct="1"/>
            <a:endParaRPr lang="en-GB" altLang="en-US" dirty="0"/>
          </a:p>
          <a:p>
            <a:pPr eaLnBrk="1" hangingPunct="1"/>
            <a:endParaRPr lang="en-GB" altLang="en-US" dirty="0"/>
          </a:p>
          <a:p>
            <a:pPr eaLnBrk="1" hangingPunct="1"/>
            <a:endParaRPr lang="en-GB" altLang="en-US" dirty="0"/>
          </a:p>
          <a:p>
            <a:pPr eaLnBrk="1" hangingPunct="1"/>
            <a:endParaRPr lang="en-GB" altLang="en-US" dirty="0"/>
          </a:p>
          <a:p>
            <a:pPr eaLnBrk="1" hangingPunct="1"/>
            <a:endParaRPr lang="en-GB" altLang="en-US" dirty="0"/>
          </a:p>
          <a:p>
            <a:pPr eaLnBrk="1" hangingPunct="1"/>
            <a:endParaRPr lang="en-GB" altLang="en-US" dirty="0"/>
          </a:p>
        </p:txBody>
      </p:sp>
      <p:sp>
        <p:nvSpPr>
          <p:cNvPr id="71684" name="Text Box 4"/>
          <p:cNvSpPr txBox="1">
            <a:spLocks noChangeArrowheads="1"/>
          </p:cNvSpPr>
          <p:nvPr/>
        </p:nvSpPr>
        <p:spPr bwMode="auto">
          <a:xfrm>
            <a:off x="1" y="1412875"/>
            <a:ext cx="781236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defRPr/>
            </a:pPr>
            <a:r>
              <a:rPr lang="en-GB" sz="3600" dirty="0">
                <a:effectLst>
                  <a:outerShdw blurRad="38100" dist="38100" dir="2700000" algn="tl">
                    <a:srgbClr val="C0C0C0"/>
                  </a:outerShdw>
                </a:effectLst>
                <a:latin typeface="+mj-lt"/>
              </a:rPr>
              <a:t>ICTDS SERVICE DESK  (MIDAS)</a:t>
            </a:r>
          </a:p>
          <a:p>
            <a:pPr algn="ctr" eaLnBrk="0" hangingPunct="0">
              <a:defRPr/>
            </a:pPr>
            <a:r>
              <a:rPr lang="en-GB" sz="2800" b="1" dirty="0">
                <a:effectLst>
                  <a:outerShdw blurRad="38100" dist="38100" dir="2700000" algn="tl">
                    <a:srgbClr val="C0C0C0"/>
                  </a:outerShdw>
                </a:effectLst>
                <a:latin typeface="+mj-lt"/>
              </a:rPr>
              <a:t>01926 414100</a:t>
            </a:r>
          </a:p>
          <a:p>
            <a:pPr algn="ctr" eaLnBrk="0" hangingPunct="0">
              <a:defRPr/>
            </a:pPr>
            <a:r>
              <a:rPr lang="en-GB" sz="2800" dirty="0">
                <a:solidFill>
                  <a:schemeClr val="accent4"/>
                </a:solidFill>
                <a:effectLst>
                  <a:outerShdw blurRad="38100" dist="38100" dir="2700000" algn="tl">
                    <a:srgbClr val="C0C0C0"/>
                  </a:outerShdw>
                </a:effectLst>
                <a:latin typeface="+mj-lt"/>
                <a:hlinkClick r:id="rId3"/>
              </a:rPr>
              <a:t>ictdsservicedesk@warwickshire.gov.uk</a:t>
            </a:r>
            <a:endParaRPr lang="en-GB" sz="2800" dirty="0">
              <a:solidFill>
                <a:schemeClr val="accent4"/>
              </a:solidFill>
              <a:effectLst>
                <a:outerShdw blurRad="38100" dist="38100" dir="2700000" algn="tl">
                  <a:srgbClr val="C0C0C0"/>
                </a:outerShdw>
              </a:effectLst>
              <a:latin typeface="+mj-lt"/>
            </a:endParaRPr>
          </a:p>
          <a:p>
            <a:pPr algn="ctr" eaLnBrk="0" hangingPunct="0">
              <a:defRPr/>
            </a:pPr>
            <a:endParaRPr lang="en-GB" sz="3200" dirty="0">
              <a:effectLst>
                <a:outerShdw blurRad="38100" dist="38100" dir="2700000" algn="tl">
                  <a:srgbClr val="C0C0C0"/>
                </a:outerShdw>
              </a:effectLst>
              <a:latin typeface="Arial Rounded MT Bold" pitchFamily="34" charset="0"/>
            </a:endParaRPr>
          </a:p>
          <a:p>
            <a:pPr algn="ctr" eaLnBrk="0" hangingPunct="0">
              <a:defRPr/>
            </a:pPr>
            <a:endParaRPr lang="en-GB" sz="3200" dirty="0">
              <a:effectLst>
                <a:outerShdw blurRad="38100" dist="38100" dir="2700000" algn="tl">
                  <a:srgbClr val="C0C0C0"/>
                </a:outerShdw>
              </a:effectLst>
              <a:latin typeface="Arial Rounded MT Bold" pitchFamily="34" charset="0"/>
            </a:endParaRPr>
          </a:p>
          <a:p>
            <a:pPr algn="ctr">
              <a:spcBef>
                <a:spcPct val="50000"/>
              </a:spcBef>
              <a:defRPr/>
            </a:pPr>
            <a:r>
              <a:rPr lang="en-US" sz="3600" dirty="0">
                <a:latin typeface="+mj-lt"/>
              </a:rPr>
              <a:t>Business Intelligence</a:t>
            </a:r>
          </a:p>
          <a:p>
            <a:pPr algn="ctr">
              <a:defRPr/>
            </a:pPr>
            <a:r>
              <a:rPr lang="en-GB" sz="2800" b="1" dirty="0">
                <a:latin typeface="+mj-lt"/>
              </a:rPr>
              <a:t>01926 742169</a:t>
            </a:r>
          </a:p>
          <a:p>
            <a:pPr algn="ctr">
              <a:defRPr/>
            </a:pPr>
            <a:r>
              <a:rPr lang="en-GB" sz="2800" b="1" dirty="0">
                <a:solidFill>
                  <a:srgbClr val="006600"/>
                </a:solidFill>
                <a:latin typeface="+mj-lt"/>
                <a:hlinkClick r:id="rId4"/>
              </a:rPr>
              <a:t>businessintelligence@warwickshire.gov.uk</a:t>
            </a:r>
            <a:endParaRPr lang="en-US" sz="3200" b="1" dirty="0">
              <a:latin typeface="Arial Rounded MT Bold" pitchFamily="34" charset="0"/>
            </a:endParaRPr>
          </a:p>
        </p:txBody>
      </p:sp>
      <p:sp>
        <p:nvSpPr>
          <p:cNvPr id="32772" name="Text Box 5"/>
          <p:cNvSpPr txBox="1">
            <a:spLocks noChangeArrowheads="1"/>
          </p:cNvSpPr>
          <p:nvPr/>
        </p:nvSpPr>
        <p:spPr bwMode="auto">
          <a:xfrm>
            <a:off x="3352800" y="19050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n-US" altLang="en-US" sz="2400" dirty="0"/>
          </a:p>
        </p:txBody>
      </p:sp>
    </p:spTree>
    <p:extLst>
      <p:ext uri="{BB962C8B-B14F-4D97-AF65-F5344CB8AC3E}">
        <p14:creationId xmlns:p14="http://schemas.microsoft.com/office/powerpoint/2010/main" val="164360930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z="6000" dirty="0">
                <a:solidFill>
                  <a:srgbClr val="000000"/>
                </a:solidFill>
              </a:rPr>
              <a:t>Tools</a:t>
            </a:r>
          </a:p>
        </p:txBody>
      </p:sp>
      <p:sp>
        <p:nvSpPr>
          <p:cNvPr id="18435" name="Rectangle 3"/>
          <p:cNvSpPr>
            <a:spLocks noGrp="1" noChangeArrowheads="1"/>
          </p:cNvSpPr>
          <p:nvPr>
            <p:ph type="body" idx="1"/>
          </p:nvPr>
        </p:nvSpPr>
        <p:spPr>
          <a:xfrm>
            <a:off x="1187450" y="1989138"/>
            <a:ext cx="6121400" cy="4114800"/>
          </a:xfrm>
        </p:spPr>
        <p:txBody>
          <a:bodyPr/>
          <a:lstStyle/>
          <a:p>
            <a:pPr eaLnBrk="1" hangingPunct="1">
              <a:buClr>
                <a:srgbClr val="FFFF00"/>
              </a:buClr>
              <a:buFont typeface="Wingdings" pitchFamily="2" charset="2"/>
              <a:buNone/>
            </a:pPr>
            <a:endParaRPr lang="en-GB" altLang="en-US" sz="2000" dirty="0">
              <a:latin typeface="Arial Rounded MT Bold" pitchFamily="34" charset="0"/>
            </a:endParaRPr>
          </a:p>
          <a:p>
            <a:pPr eaLnBrk="1" hangingPunct="1">
              <a:buClr>
                <a:srgbClr val="FFFF00"/>
              </a:buClr>
              <a:buFont typeface="Wingdings" pitchFamily="2" charset="2"/>
              <a:buNone/>
            </a:pPr>
            <a:endParaRPr lang="en-GB" altLang="en-US" dirty="0">
              <a:latin typeface="Arial Rounded MT Bold" pitchFamily="34" charset="0"/>
            </a:endParaRPr>
          </a:p>
          <a:p>
            <a:pPr eaLnBrk="1" hangingPunct="1">
              <a:buClr>
                <a:srgbClr val="FFFF00"/>
              </a:buClr>
              <a:buFont typeface="Wingdings" pitchFamily="2" charset="2"/>
              <a:buNone/>
            </a:pPr>
            <a:endParaRPr lang="en-GB" altLang="en-US" dirty="0">
              <a:latin typeface="Arial Rounded MT Bold" pitchFamily="34" charset="0"/>
            </a:endParaRPr>
          </a:p>
        </p:txBody>
      </p:sp>
      <p:sp>
        <p:nvSpPr>
          <p:cNvPr id="32772" name="Text Box 4"/>
          <p:cNvSpPr txBox="1">
            <a:spLocks noChangeArrowheads="1"/>
          </p:cNvSpPr>
          <p:nvPr/>
        </p:nvSpPr>
        <p:spPr bwMode="auto">
          <a:xfrm>
            <a:off x="180778" y="1628800"/>
            <a:ext cx="76327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571500" indent="-5715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pPr>
            <a:r>
              <a:rPr lang="en-GB" altLang="en-US" sz="4000" dirty="0"/>
              <a:t>MIDAS Census eBook</a:t>
            </a:r>
          </a:p>
          <a:p>
            <a:pPr eaLnBrk="1" hangingPunct="1">
              <a:spcBef>
                <a:spcPct val="50000"/>
              </a:spcBef>
            </a:pPr>
            <a:r>
              <a:rPr lang="en-GB" altLang="en-US" sz="4000" dirty="0"/>
              <a:t>MIDAS Census Videos</a:t>
            </a:r>
          </a:p>
          <a:p>
            <a:pPr eaLnBrk="1" hangingPunct="1">
              <a:spcBef>
                <a:spcPct val="50000"/>
              </a:spcBef>
            </a:pPr>
            <a:r>
              <a:rPr lang="en-GB" altLang="en-US" sz="4000" dirty="0"/>
              <a:t>MIDAS Census Workshop</a:t>
            </a:r>
          </a:p>
          <a:p>
            <a:pPr eaLnBrk="1" hangingPunct="1">
              <a:spcBef>
                <a:spcPct val="50000"/>
              </a:spcBef>
            </a:pPr>
            <a:r>
              <a:rPr lang="en-GB" altLang="en-US" sz="4000" dirty="0"/>
              <a:t>ICTDS Service Desk </a:t>
            </a:r>
            <a:r>
              <a:rPr lang="en-GB" altLang="en-US" sz="2000" b="1" i="1" dirty="0"/>
              <a:t>(remote support)</a:t>
            </a:r>
          </a:p>
          <a:p>
            <a:pPr eaLnBrk="1" hangingPunct="1">
              <a:spcBef>
                <a:spcPct val="50000"/>
              </a:spcBef>
            </a:pPr>
            <a:r>
              <a:rPr lang="en-GB" altLang="en-US" sz="4000" dirty="0"/>
              <a:t>DfE Guidance Notes -</a:t>
            </a:r>
            <a:r>
              <a:rPr lang="en-GB" altLang="en-US" sz="2000" dirty="0">
                <a:solidFill>
                  <a:schemeClr val="accent1">
                    <a:lumMod val="50000"/>
                  </a:schemeClr>
                </a:solidFill>
              </a:rPr>
              <a:t>https://www.gov.uk/guidance/complete-the-school-census </a:t>
            </a:r>
          </a:p>
          <a:p>
            <a:pPr eaLnBrk="1" hangingPunct="1">
              <a:spcBef>
                <a:spcPct val="50000"/>
              </a:spcBef>
            </a:pPr>
            <a:endParaRPr lang="en-GB" altLang="en-US" sz="2000" b="1" i="1" dirty="0"/>
          </a:p>
        </p:txBody>
      </p:sp>
    </p:spTree>
    <p:extLst>
      <p:ext uri="{BB962C8B-B14F-4D97-AF65-F5344CB8AC3E}">
        <p14:creationId xmlns:p14="http://schemas.microsoft.com/office/powerpoint/2010/main" val="107484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277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3850" y="692150"/>
            <a:ext cx="7339013" cy="3384550"/>
          </a:xfrm>
        </p:spPr>
        <p:txBody>
          <a:bodyPr/>
          <a:lstStyle/>
          <a:p>
            <a:pPr eaLnBrk="1" hangingPunct="1"/>
            <a:r>
              <a:rPr lang="en-GB" altLang="en-US" sz="4800" b="1" dirty="0"/>
              <a:t>WeLearn 365 portal</a:t>
            </a:r>
            <a:br>
              <a:rPr lang="en-GB" altLang="en-US" sz="4800" b="1" dirty="0"/>
            </a:br>
            <a:r>
              <a:rPr lang="en-GB" altLang="en-US" sz="2400" b="1" dirty="0">
                <a:hlinkClick r:id="rId2"/>
              </a:rPr>
              <a:t>www.bit.ly/midaspages</a:t>
            </a:r>
            <a:br>
              <a:rPr lang="en-GB" altLang="en-US" sz="2400" b="1" dirty="0"/>
            </a:br>
            <a:br>
              <a:rPr lang="en-GB" altLang="en-US" sz="2400" b="1" dirty="0"/>
            </a:br>
            <a:r>
              <a:rPr lang="en-GB" altLang="en-US" b="1" dirty="0">
                <a:solidFill>
                  <a:srgbClr val="FF0000"/>
                </a:solidFill>
              </a:rPr>
              <a:t>OR</a:t>
            </a:r>
            <a:br>
              <a:rPr lang="en-GB" altLang="en-US" sz="2400" b="1" dirty="0"/>
            </a:br>
            <a:r>
              <a:rPr lang="en-GB" altLang="en-US" sz="4800" b="1" dirty="0"/>
              <a:t>The Downloads site</a:t>
            </a:r>
            <a:br>
              <a:rPr lang="en-GB" altLang="en-US" sz="4800" b="1" dirty="0"/>
            </a:br>
            <a:r>
              <a:rPr lang="en-GB" altLang="en-US" sz="2400" b="1" dirty="0">
                <a:hlinkClick r:id="rId3"/>
              </a:rPr>
              <a:t>http://wsd.we-learn.com/downloads</a:t>
            </a:r>
            <a:br>
              <a:rPr lang="en-GB" altLang="en-US" sz="2400" b="1" dirty="0"/>
            </a:br>
            <a:endParaRPr lang="en-GB" altLang="en-US" sz="2400" b="1" dirty="0"/>
          </a:p>
        </p:txBody>
      </p:sp>
      <p:sp>
        <p:nvSpPr>
          <p:cNvPr id="9219" name="Rectangle 3"/>
          <p:cNvSpPr>
            <a:spLocks noGrp="1" noChangeArrowheads="1"/>
          </p:cNvSpPr>
          <p:nvPr>
            <p:ph type="body" idx="1"/>
          </p:nvPr>
        </p:nvSpPr>
        <p:spPr>
          <a:xfrm>
            <a:off x="899592" y="3861048"/>
            <a:ext cx="6732587" cy="2663825"/>
          </a:xfrm>
        </p:spPr>
        <p:txBody>
          <a:bodyPr/>
          <a:lstStyle/>
          <a:p>
            <a:pPr marL="457200" lvl="1" indent="0" eaLnBrk="1" hangingPunct="1">
              <a:buFontTx/>
              <a:buNone/>
              <a:defRPr/>
            </a:pPr>
            <a:endParaRPr lang="en-GB" dirty="0"/>
          </a:p>
          <a:p>
            <a:pPr lvl="1" eaLnBrk="1" hangingPunct="1">
              <a:defRPr/>
            </a:pPr>
            <a:r>
              <a:rPr lang="en-GB" sz="3200" dirty="0"/>
              <a:t>Census eBook</a:t>
            </a:r>
          </a:p>
          <a:p>
            <a:pPr lvl="1" eaLnBrk="1" hangingPunct="1">
              <a:defRPr/>
            </a:pPr>
            <a:r>
              <a:rPr lang="en-GB" sz="3200"/>
              <a:t>Statutory Return Table </a:t>
            </a:r>
            <a:r>
              <a:rPr lang="en-GB" sz="3200" dirty="0"/>
              <a:t>videos</a:t>
            </a:r>
          </a:p>
        </p:txBody>
      </p:sp>
    </p:spTree>
    <p:extLst>
      <p:ext uri="{BB962C8B-B14F-4D97-AF65-F5344CB8AC3E}">
        <p14:creationId xmlns:p14="http://schemas.microsoft.com/office/powerpoint/2010/main" val="2104369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79388" y="836613"/>
            <a:ext cx="7632700" cy="936625"/>
          </a:xfrm>
        </p:spPr>
        <p:txBody>
          <a:bodyPr/>
          <a:lstStyle/>
          <a:p>
            <a:pPr eaLnBrk="1" hangingPunct="1"/>
            <a:br>
              <a:rPr lang="en-GB" altLang="en-US" sz="5400" dirty="0">
                <a:solidFill>
                  <a:schemeClr val="tx1"/>
                </a:solidFill>
                <a:latin typeface="Arial Rounded MT Bold" pitchFamily="34" charset="0"/>
              </a:rPr>
            </a:br>
            <a:br>
              <a:rPr lang="en-GB" altLang="en-US" sz="4000" dirty="0">
                <a:solidFill>
                  <a:schemeClr val="tx1"/>
                </a:solidFill>
                <a:latin typeface="Arial Rounded MT Bold" pitchFamily="34" charset="0"/>
              </a:rPr>
            </a:br>
            <a:endParaRPr lang="en-GB" altLang="en-US" sz="4000" dirty="0">
              <a:solidFill>
                <a:schemeClr val="tx1"/>
              </a:solidFill>
              <a:latin typeface="Arial Rounded MT Bold" pitchFamily="34" charset="0"/>
            </a:endParaRPr>
          </a:p>
        </p:txBody>
      </p:sp>
      <p:sp>
        <p:nvSpPr>
          <p:cNvPr id="25603" name="Rectangle 3"/>
          <p:cNvSpPr>
            <a:spLocks noGrp="1" noChangeArrowheads="1"/>
          </p:cNvSpPr>
          <p:nvPr>
            <p:ph type="body" idx="1"/>
          </p:nvPr>
        </p:nvSpPr>
        <p:spPr>
          <a:xfrm>
            <a:off x="539750" y="1916113"/>
            <a:ext cx="6696075" cy="4608512"/>
          </a:xfrm>
        </p:spPr>
        <p:txBody>
          <a:bodyPr/>
          <a:lstStyle/>
          <a:p>
            <a:pPr eaLnBrk="1" hangingPunct="1">
              <a:buClr>
                <a:srgbClr val="FFFF00"/>
              </a:buClr>
              <a:buFont typeface="Wingdings" pitchFamily="2" charset="2"/>
              <a:buNone/>
            </a:pPr>
            <a:endParaRPr lang="en-GB" altLang="en-US" sz="4400" dirty="0">
              <a:latin typeface="Arial Rounded MT Bold" pitchFamily="34" charset="0"/>
            </a:endParaRPr>
          </a:p>
          <a:p>
            <a:pPr eaLnBrk="1" hangingPunct="1">
              <a:buFontTx/>
              <a:buNone/>
            </a:pPr>
            <a:endParaRPr lang="en-GB" altLang="en-US" sz="2800" dirty="0"/>
          </a:p>
        </p:txBody>
      </p:sp>
      <p:sp>
        <p:nvSpPr>
          <p:cNvPr id="14340" name="Text Box 4"/>
          <p:cNvSpPr txBox="1">
            <a:spLocks noChangeArrowheads="1"/>
          </p:cNvSpPr>
          <p:nvPr/>
        </p:nvSpPr>
        <p:spPr bwMode="auto">
          <a:xfrm>
            <a:off x="997525" y="2780928"/>
            <a:ext cx="5472608"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None/>
            </a:pPr>
            <a:r>
              <a:rPr lang="en-GB" altLang="en-US" sz="3600" b="1" dirty="0"/>
              <a:t>Flow Chart </a:t>
            </a:r>
          </a:p>
          <a:p>
            <a:pPr eaLnBrk="1" hangingPunct="1">
              <a:spcBef>
                <a:spcPct val="50000"/>
              </a:spcBef>
              <a:buNone/>
            </a:pPr>
            <a:r>
              <a:rPr lang="en-GB" altLang="en-US" sz="3600" b="1" dirty="0">
                <a:solidFill>
                  <a:srgbClr val="FF6600"/>
                </a:solidFill>
              </a:rPr>
              <a:t>Preparation Documents</a:t>
            </a:r>
          </a:p>
          <a:p>
            <a:pPr eaLnBrk="1" hangingPunct="1">
              <a:spcBef>
                <a:spcPct val="50000"/>
              </a:spcBef>
              <a:buNone/>
            </a:pPr>
            <a:r>
              <a:rPr lang="en-GB" altLang="en-US" sz="3600" b="1" dirty="0">
                <a:solidFill>
                  <a:srgbClr val="006600"/>
                </a:solidFill>
              </a:rPr>
              <a:t>Running Documents</a:t>
            </a:r>
          </a:p>
          <a:p>
            <a:pPr eaLnBrk="1" hangingPunct="1">
              <a:spcBef>
                <a:spcPct val="50000"/>
              </a:spcBef>
              <a:buFontTx/>
              <a:buNone/>
            </a:pPr>
            <a:r>
              <a:rPr lang="en-GB" altLang="en-US" sz="3600" b="1" dirty="0">
                <a:solidFill>
                  <a:srgbClr val="7030A0"/>
                </a:solidFill>
              </a:rPr>
              <a:t>Appendices</a:t>
            </a:r>
          </a:p>
        </p:txBody>
      </p:sp>
      <p:sp>
        <p:nvSpPr>
          <p:cNvPr id="25605" name="Text Box 5"/>
          <p:cNvSpPr txBox="1">
            <a:spLocks noChangeArrowheads="1"/>
          </p:cNvSpPr>
          <p:nvPr/>
        </p:nvSpPr>
        <p:spPr bwMode="auto">
          <a:xfrm>
            <a:off x="205611" y="704760"/>
            <a:ext cx="705643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2400" b="1" dirty="0">
                <a:latin typeface="+mj-lt"/>
              </a:rPr>
              <a:t>One census electronic book </a:t>
            </a:r>
            <a:r>
              <a:rPr lang="en-GB" altLang="en-US" sz="2400" b="1" dirty="0"/>
              <a:t>for each of the three annual census returns, covering </a:t>
            </a:r>
            <a:r>
              <a:rPr lang="en-GB" altLang="en-US" sz="2400" b="1" dirty="0">
                <a:latin typeface="+mj-lt"/>
              </a:rPr>
              <a:t>all different school types</a:t>
            </a:r>
          </a:p>
        </p:txBody>
      </p:sp>
    </p:spTree>
    <p:extLst>
      <p:ext uri="{BB962C8B-B14F-4D97-AF65-F5344CB8AC3E}">
        <p14:creationId xmlns:p14="http://schemas.microsoft.com/office/powerpoint/2010/main" val="4192166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2" y="404664"/>
            <a:ext cx="7632700" cy="864617"/>
          </a:xfrm>
        </p:spPr>
        <p:txBody>
          <a:bodyPr/>
          <a:lstStyle/>
          <a:p>
            <a:r>
              <a:rPr lang="en-GB" dirty="0"/>
              <a:t>Census ebook</a:t>
            </a:r>
          </a:p>
        </p:txBody>
      </p:sp>
      <p:sp>
        <p:nvSpPr>
          <p:cNvPr id="3" name="Content Placeholder 2"/>
          <p:cNvSpPr>
            <a:spLocks noGrp="1"/>
          </p:cNvSpPr>
          <p:nvPr>
            <p:ph idx="1"/>
          </p:nvPr>
        </p:nvSpPr>
        <p:spPr>
          <a:xfrm>
            <a:off x="395536" y="1269281"/>
            <a:ext cx="7344668" cy="5046430"/>
          </a:xfrm>
        </p:spPr>
        <p:txBody>
          <a:bodyPr/>
          <a:lstStyle/>
          <a:p>
            <a:pPr marL="0" indent="0">
              <a:buNone/>
            </a:pPr>
            <a:endParaRPr lang="en-GB" sz="2400" dirty="0">
              <a:solidFill>
                <a:srgbClr val="C00000"/>
              </a:solidFill>
            </a:endParaRPr>
          </a:p>
          <a:p>
            <a:pPr marL="0" indent="0">
              <a:buNone/>
            </a:pPr>
            <a:r>
              <a:rPr lang="en-GB" dirty="0">
                <a:solidFill>
                  <a:srgbClr val="C00000"/>
                </a:solidFill>
              </a:rPr>
              <a:t>Important information documents: </a:t>
            </a:r>
          </a:p>
          <a:p>
            <a:pPr marL="0" indent="0">
              <a:buNone/>
            </a:pPr>
            <a:endParaRPr lang="en-GB" sz="800" b="1" dirty="0">
              <a:solidFill>
                <a:srgbClr val="0033CC"/>
              </a:solidFill>
            </a:endParaRPr>
          </a:p>
          <a:p>
            <a:pPr marL="0" indent="0">
              <a:buNone/>
            </a:pPr>
            <a:r>
              <a:rPr lang="en-GB" sz="2400" b="1" dirty="0">
                <a:solidFill>
                  <a:srgbClr val="0033CC"/>
                </a:solidFill>
              </a:rPr>
              <a:t>Documents</a:t>
            </a:r>
            <a:endParaRPr lang="en-GB" sz="2400" dirty="0">
              <a:solidFill>
                <a:srgbClr val="C00000"/>
              </a:solidFill>
            </a:endParaRPr>
          </a:p>
          <a:p>
            <a:pPr marL="0" indent="0">
              <a:buNone/>
            </a:pPr>
            <a:r>
              <a:rPr lang="en-GB" sz="2800" dirty="0"/>
              <a:t>Doc 2 – Data Collection Changes / Specific data for January Census returns</a:t>
            </a:r>
          </a:p>
          <a:p>
            <a:pPr marL="0" indent="0">
              <a:buNone/>
            </a:pPr>
            <a:endParaRPr lang="en-GB" sz="2400" b="1" dirty="0">
              <a:solidFill>
                <a:srgbClr val="0033CC"/>
              </a:solidFill>
            </a:endParaRPr>
          </a:p>
          <a:p>
            <a:pPr marL="0" indent="0">
              <a:buNone/>
            </a:pPr>
            <a:r>
              <a:rPr lang="en-GB" sz="2400" b="1" dirty="0">
                <a:solidFill>
                  <a:srgbClr val="0033CC"/>
                </a:solidFill>
              </a:rPr>
              <a:t>Appendices</a:t>
            </a:r>
            <a:r>
              <a:rPr lang="en-GB" sz="3200" b="1" dirty="0">
                <a:solidFill>
                  <a:srgbClr val="0033CC"/>
                </a:solidFill>
              </a:rPr>
              <a:t> </a:t>
            </a:r>
            <a:endParaRPr lang="en-GB" u="sng" dirty="0"/>
          </a:p>
          <a:p>
            <a:pPr marL="0" indent="0">
              <a:buNone/>
            </a:pPr>
            <a:r>
              <a:rPr lang="en-GB" sz="2800" dirty="0"/>
              <a:t>A1 – Index of Collected Data </a:t>
            </a:r>
          </a:p>
          <a:p>
            <a:pPr marL="0" indent="0">
              <a:buNone/>
            </a:pPr>
            <a:r>
              <a:rPr lang="en-GB" sz="2800" dirty="0"/>
              <a:t>A2 – Who to Contact</a:t>
            </a:r>
          </a:p>
          <a:p>
            <a:pPr marL="0" indent="0">
              <a:buNone/>
            </a:pPr>
            <a:r>
              <a:rPr lang="en-GB" sz="2800" dirty="0"/>
              <a:t>A7 - Census dates</a:t>
            </a:r>
          </a:p>
          <a:p>
            <a:endParaRPr lang="en-GB" dirty="0"/>
          </a:p>
        </p:txBody>
      </p:sp>
    </p:spTree>
    <p:extLst>
      <p:ext uri="{BB962C8B-B14F-4D97-AF65-F5344CB8AC3E}">
        <p14:creationId xmlns:p14="http://schemas.microsoft.com/office/powerpoint/2010/main" val="2716679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title"/>
          </p:nvPr>
        </p:nvSpPr>
        <p:spPr/>
        <p:txBody>
          <a:bodyPr/>
          <a:lstStyle/>
          <a:p>
            <a:pPr eaLnBrk="1" hangingPunct="1"/>
            <a:r>
              <a:rPr lang="en-GB" altLang="en-US" sz="5400" dirty="0"/>
              <a:t>Census  Overview</a:t>
            </a:r>
          </a:p>
        </p:txBody>
      </p:sp>
      <p:sp>
        <p:nvSpPr>
          <p:cNvPr id="6147" name="Text Box 10"/>
          <p:cNvSpPr>
            <a:spLocks noGrp="1" noChangeArrowheads="1"/>
          </p:cNvSpPr>
          <p:nvPr>
            <p:ph type="body" idx="1"/>
          </p:nvPr>
        </p:nvSpPr>
        <p:spPr>
          <a:xfrm>
            <a:off x="395536" y="1700808"/>
            <a:ext cx="7127875" cy="4032250"/>
          </a:xfrm>
          <a:noFill/>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txBody>
          <a:bodyPr/>
          <a:lstStyle/>
          <a:p>
            <a:pPr eaLnBrk="1" hangingPunct="1">
              <a:lnSpc>
                <a:spcPct val="90000"/>
              </a:lnSpc>
              <a:buFontTx/>
              <a:buNone/>
            </a:pPr>
            <a:endParaRPr lang="en-GB" altLang="en-US" sz="2400" dirty="0"/>
          </a:p>
          <a:p>
            <a:pPr eaLnBrk="1" hangingPunct="1">
              <a:lnSpc>
                <a:spcPct val="90000"/>
              </a:lnSpc>
            </a:pPr>
            <a:r>
              <a:rPr lang="en-GB" altLang="en-US" sz="3600" dirty="0"/>
              <a:t>Statutory return</a:t>
            </a:r>
          </a:p>
          <a:p>
            <a:pPr eaLnBrk="1" hangingPunct="1">
              <a:lnSpc>
                <a:spcPct val="90000"/>
              </a:lnSpc>
            </a:pPr>
            <a:endParaRPr lang="en-GB" altLang="en-US" sz="2400" dirty="0"/>
          </a:p>
          <a:p>
            <a:pPr eaLnBrk="1" hangingPunct="1">
              <a:lnSpc>
                <a:spcPct val="90000"/>
              </a:lnSpc>
            </a:pPr>
            <a:r>
              <a:rPr lang="en-GB" altLang="en-US" sz="3600" dirty="0"/>
              <a:t>Three times per year</a:t>
            </a:r>
          </a:p>
          <a:p>
            <a:pPr eaLnBrk="1" hangingPunct="1">
              <a:lnSpc>
                <a:spcPct val="90000"/>
              </a:lnSpc>
            </a:pPr>
            <a:endParaRPr lang="en-GB" altLang="en-US" sz="2400" dirty="0"/>
          </a:p>
          <a:p>
            <a:pPr eaLnBrk="1" hangingPunct="1">
              <a:lnSpc>
                <a:spcPct val="90000"/>
              </a:lnSpc>
            </a:pPr>
            <a:r>
              <a:rPr lang="en-GB" altLang="en-US" sz="3600" dirty="0"/>
              <a:t>Census data is used for funding, budgeting and forecasting</a:t>
            </a:r>
          </a:p>
          <a:p>
            <a:pPr eaLnBrk="1" hangingPunct="1">
              <a:lnSpc>
                <a:spcPct val="90000"/>
              </a:lnSpc>
              <a:buFontTx/>
              <a:buNone/>
            </a:pPr>
            <a:endParaRPr lang="en-GB" altLang="en-US" sz="2400" dirty="0">
              <a:latin typeface="Arial Rounded MT Bold" pitchFamily="34" charset="0"/>
            </a:endParaRPr>
          </a:p>
          <a:p>
            <a:pPr algn="ctr" eaLnBrk="1" hangingPunct="1">
              <a:lnSpc>
                <a:spcPct val="90000"/>
              </a:lnSpc>
            </a:pPr>
            <a:endParaRPr lang="en-GB"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5"/>
          <p:cNvSpPr>
            <a:spLocks noGrp="1" noChangeArrowheads="1"/>
          </p:cNvSpPr>
          <p:nvPr>
            <p:ph type="title"/>
          </p:nvPr>
        </p:nvSpPr>
        <p:spPr>
          <a:xfrm>
            <a:off x="323528" y="476672"/>
            <a:ext cx="7632700" cy="865188"/>
          </a:xfrm>
        </p:spPr>
        <p:txBody>
          <a:bodyPr/>
          <a:lstStyle/>
          <a:p>
            <a:pPr eaLnBrk="1" hangingPunct="1"/>
            <a:r>
              <a:rPr lang="en-GB" altLang="en-US" sz="5400" dirty="0"/>
              <a:t>Census Process</a:t>
            </a:r>
          </a:p>
        </p:txBody>
      </p:sp>
      <p:sp>
        <p:nvSpPr>
          <p:cNvPr id="67593" name="Text Box 9"/>
          <p:cNvSpPr>
            <a:spLocks noGrp="1" noChangeArrowheads="1"/>
          </p:cNvSpPr>
          <p:nvPr>
            <p:ph type="body" idx="1"/>
          </p:nvPr>
        </p:nvSpPr>
        <p:spPr>
          <a:xfrm>
            <a:off x="63551" y="1612107"/>
            <a:ext cx="7748809" cy="5256584"/>
          </a:xfrm>
          <a:noFill/>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txBody>
          <a:bodyPr/>
          <a:lstStyle/>
          <a:p>
            <a:pPr eaLnBrk="1" hangingPunct="1"/>
            <a:r>
              <a:rPr lang="en-GB" altLang="en-US" sz="3600" dirty="0"/>
              <a:t>Create and Validate Census return</a:t>
            </a:r>
          </a:p>
          <a:p>
            <a:pPr eaLnBrk="1" hangingPunct="1"/>
            <a:r>
              <a:rPr lang="en-GB" altLang="en-US" sz="3600" dirty="0"/>
              <a:t>Maintained schools submit to the LA – Business Intelligence 		</a:t>
            </a:r>
            <a:r>
              <a:rPr lang="en-GB" altLang="en-US" sz="2800" i="1" dirty="0">
                <a:solidFill>
                  <a:srgbClr val="C00000"/>
                </a:solidFill>
              </a:rPr>
              <a:t>via the School Upload site</a:t>
            </a:r>
          </a:p>
          <a:p>
            <a:pPr eaLnBrk="1" hangingPunct="1"/>
            <a:r>
              <a:rPr lang="en-GB" altLang="en-US" sz="3600" dirty="0"/>
              <a:t>Academies submit to the DfE 		</a:t>
            </a:r>
            <a:r>
              <a:rPr lang="en-GB" altLang="en-US" sz="2800" i="1" dirty="0">
                <a:solidFill>
                  <a:srgbClr val="C00000"/>
                </a:solidFill>
              </a:rPr>
              <a:t>via the COLLECT site </a:t>
            </a:r>
          </a:p>
          <a:p>
            <a:pPr eaLnBrk="1" hangingPunct="1"/>
            <a:r>
              <a:rPr lang="en-GB" altLang="en-US" sz="3600" dirty="0"/>
              <a:t>DfE use data for funding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9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9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59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088" y="1916113"/>
            <a:ext cx="6697662" cy="3816350"/>
          </a:xfrm>
        </p:spPr>
        <p:txBody>
          <a:bodyPr/>
          <a:lstStyle/>
          <a:p>
            <a:r>
              <a:rPr lang="en-GB" altLang="en-US" sz="4000" dirty="0"/>
              <a:t>Historical data</a:t>
            </a:r>
          </a:p>
          <a:p>
            <a:r>
              <a:rPr lang="en-GB" altLang="en-US" sz="4000" dirty="0"/>
              <a:t>Current data</a:t>
            </a:r>
          </a:p>
          <a:p>
            <a:r>
              <a:rPr lang="en-GB" altLang="en-US" sz="4000" dirty="0"/>
              <a:t>Census week data</a:t>
            </a:r>
          </a:p>
          <a:p>
            <a:r>
              <a:rPr lang="en-GB" altLang="en-US" sz="4000" dirty="0"/>
              <a:t>Snapshot on census day</a:t>
            </a:r>
          </a:p>
        </p:txBody>
      </p:sp>
      <p:sp>
        <p:nvSpPr>
          <p:cNvPr id="8195" name="Rectangle 5"/>
          <p:cNvSpPr>
            <a:spLocks noGrp="1" noChangeArrowheads="1"/>
          </p:cNvSpPr>
          <p:nvPr>
            <p:ph type="title"/>
          </p:nvPr>
        </p:nvSpPr>
        <p:spPr>
          <a:xfrm>
            <a:off x="323850" y="620713"/>
            <a:ext cx="7632700" cy="865187"/>
          </a:xfrm>
        </p:spPr>
        <p:txBody>
          <a:bodyPr/>
          <a:lstStyle/>
          <a:p>
            <a:pPr eaLnBrk="1" hangingPunct="1"/>
            <a:r>
              <a:rPr lang="en-GB" altLang="en-US" sz="5400" dirty="0"/>
              <a:t>What data?</a:t>
            </a:r>
          </a:p>
        </p:txBody>
      </p:sp>
    </p:spTree>
    <p:extLst>
      <p:ext uri="{BB962C8B-B14F-4D97-AF65-F5344CB8AC3E}">
        <p14:creationId xmlns:p14="http://schemas.microsoft.com/office/powerpoint/2010/main" val="234615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al Slide Template">
  <a:themeElements>
    <a:clrScheme name="Offical Slide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al Slide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Offical Slide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al Slide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al Slide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al Slide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al Slide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al Slide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al Slide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al Slide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al Slide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al Slide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al Slide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al Slide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Offical Slide Template</Template>
  <TotalTime>12841</TotalTime>
  <Words>1085</Words>
  <Application>Microsoft Office PowerPoint</Application>
  <PresentationFormat>On-screen Show (4:3)</PresentationFormat>
  <Paragraphs>233</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Rounded MT Bold</vt:lpstr>
      <vt:lpstr>Tahoma</vt:lpstr>
      <vt:lpstr>Times New Roman</vt:lpstr>
      <vt:lpstr>Wingdings</vt:lpstr>
      <vt:lpstr>Offical Slide Template</vt:lpstr>
      <vt:lpstr> Pupil Census January 2024</vt:lpstr>
      <vt:lpstr>Aims</vt:lpstr>
      <vt:lpstr>Tools</vt:lpstr>
      <vt:lpstr>WeLearn 365 portal www.bit.ly/midaspages  OR The Downloads site http://wsd.we-learn.com/downloads </vt:lpstr>
      <vt:lpstr>  </vt:lpstr>
      <vt:lpstr>Census ebook</vt:lpstr>
      <vt:lpstr>Census  Overview</vt:lpstr>
      <vt:lpstr>Census Process</vt:lpstr>
      <vt:lpstr>What data?</vt:lpstr>
      <vt:lpstr>What data attracts Pupil Premium funding ?  </vt:lpstr>
      <vt:lpstr>Free School Meals Entitlement</vt:lpstr>
      <vt:lpstr>Pupil Premium Funding Cycle</vt:lpstr>
      <vt:lpstr>Pupil Level data in SIMS</vt:lpstr>
      <vt:lpstr>Pupil Level data - Primary</vt:lpstr>
      <vt:lpstr>Pupil Level data - Secondary</vt:lpstr>
      <vt:lpstr>Pupil Level data not  held on Pupil records – Primary Pupils</vt:lpstr>
      <vt:lpstr>Early Years hours</vt:lpstr>
      <vt:lpstr>Pupil Level data not  held on Student records – Secondary</vt:lpstr>
      <vt:lpstr>School Level Data  All Schools </vt:lpstr>
      <vt:lpstr>January Specific Data Items</vt:lpstr>
      <vt:lpstr>PowerPoint Presentation</vt:lpstr>
      <vt:lpstr> Before you create a new return you will need to: </vt:lpstr>
      <vt:lpstr> Before you create a new return you will need to: </vt:lpstr>
      <vt:lpstr>PowerPoint Presentation</vt:lpstr>
      <vt:lpstr>PowerPoint Presentation</vt:lpstr>
      <vt:lpstr>PowerPoint Presentation</vt:lpstr>
    </vt:vector>
  </TitlesOfParts>
  <Company>Warwickshire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SIMS .net</dc:title>
  <dc:creator>D600 2003 V4_5</dc:creator>
  <cp:lastModifiedBy>Heather Tzemis</cp:lastModifiedBy>
  <cp:revision>587</cp:revision>
  <cp:lastPrinted>2020-01-08T09:16:58Z</cp:lastPrinted>
  <dcterms:created xsi:type="dcterms:W3CDTF">2004-05-07T07:45:59Z</dcterms:created>
  <dcterms:modified xsi:type="dcterms:W3CDTF">2024-01-11T09:32:39Z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78af4b5-bfed-4784-9cbe-eeacd1c8ef36_Enabled">
    <vt:lpwstr>true</vt:lpwstr>
  </property>
  <property fmtid="{D5CDD505-2E9C-101B-9397-08002B2CF9AE}" pid="3" name="MSIP_Label_478af4b5-bfed-4784-9cbe-eeacd1c8ef36_SetDate">
    <vt:lpwstr>2023-01-03T12:54:10Z</vt:lpwstr>
  </property>
  <property fmtid="{D5CDD505-2E9C-101B-9397-08002B2CF9AE}" pid="4" name="MSIP_Label_478af4b5-bfed-4784-9cbe-eeacd1c8ef36_Method">
    <vt:lpwstr>Privileged</vt:lpwstr>
  </property>
  <property fmtid="{D5CDD505-2E9C-101B-9397-08002B2CF9AE}" pid="5" name="MSIP_Label_478af4b5-bfed-4784-9cbe-eeacd1c8ef36_Name">
    <vt:lpwstr>Not Protectively Marked</vt:lpwstr>
  </property>
  <property fmtid="{D5CDD505-2E9C-101B-9397-08002B2CF9AE}" pid="6" name="MSIP_Label_478af4b5-bfed-4784-9cbe-eeacd1c8ef36_SiteId">
    <vt:lpwstr>88b0aa06-5927-4bbb-a893-89cc2713ac82</vt:lpwstr>
  </property>
  <property fmtid="{D5CDD505-2E9C-101B-9397-08002B2CF9AE}" pid="7" name="MSIP_Label_478af4b5-bfed-4784-9cbe-eeacd1c8ef36_ActionId">
    <vt:lpwstr>2bd27005-1fba-4d54-bcec-a89e920c8ee0</vt:lpwstr>
  </property>
  <property fmtid="{D5CDD505-2E9C-101B-9397-08002B2CF9AE}" pid="8" name="MSIP_Label_478af4b5-bfed-4784-9cbe-eeacd1c8ef36_ContentBits">
    <vt:lpwstr>0</vt:lpwstr>
  </property>
</Properties>
</file>